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7" r:id="rId9"/>
    <p:sldId id="263" r:id="rId10"/>
    <p:sldId id="264" r:id="rId11"/>
    <p:sldId id="265" r:id="rId12"/>
    <p:sldId id="266" r:id="rId13"/>
    <p:sldId id="269" r:id="rId14"/>
    <p:sldId id="270" r:id="rId15"/>
    <p:sldId id="271" r:id="rId16"/>
    <p:sldId id="276" r:id="rId17"/>
    <p:sldId id="273" r:id="rId18"/>
    <p:sldId id="272" r:id="rId19"/>
    <p:sldId id="275" r:id="rId20"/>
    <p:sldId id="282" r:id="rId21"/>
    <p:sldId id="286" r:id="rId22"/>
    <p:sldId id="277" r:id="rId23"/>
    <p:sldId id="278" r:id="rId24"/>
    <p:sldId id="279" r:id="rId25"/>
    <p:sldId id="280" r:id="rId26"/>
    <p:sldId id="283" r:id="rId27"/>
    <p:sldId id="285" r:id="rId28"/>
    <p:sldId id="284" r:id="rId29"/>
    <p:sldId id="288" r:id="rId30"/>
    <p:sldId id="287" r:id="rId31"/>
    <p:sldId id="289" r:id="rId32"/>
    <p:sldId id="290" r:id="rId33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080"/>
    <a:srgbClr val="640D2E"/>
    <a:srgbClr val="FFFFCC"/>
    <a:srgbClr val="CCECFF"/>
    <a:srgbClr val="EAEAEA"/>
    <a:srgbClr val="FFFF99"/>
    <a:srgbClr val="0099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0" d="100"/>
          <a:sy n="150" d="100"/>
        </p:scale>
        <p:origin x="-96" y="-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81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>
      <p:cViewPr>
        <p:scale>
          <a:sx n="78" d="100"/>
          <a:sy n="78" d="100"/>
        </p:scale>
        <p:origin x="-1782" y="-16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100013"/>
            <a:ext cx="2973387" cy="260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12" tIns="45705" rIns="91412" bIns="45705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100">
                <a:latin typeface="Comic Sans MS" pitchFamily="-10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8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6050"/>
            <a:ext cx="2973388" cy="260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12" tIns="45705" rIns="91412" bIns="45705" numCol="1" anchor="b" anchorCtr="0" compatLnSpc="1">
            <a:prstTxWarp prst="textNoShape">
              <a:avLst/>
            </a:prstTxWarp>
            <a:spAutoFit/>
          </a:bodyPr>
          <a:lstStyle>
            <a:lvl1pPr algn="l">
              <a:defRPr sz="1100">
                <a:latin typeface="Comic Sans MS" pitchFamily="-10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08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2" tIns="45705" rIns="91412" bIns="45705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omic Sans MS" pitchFamily="-10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33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2" tIns="45705" rIns="91412" bIns="45705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omic Sans MS" pitchFamily="-10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6488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416425"/>
            <a:ext cx="50260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2" tIns="45705" rIns="91412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338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2" tIns="45705" rIns="91412" bIns="45705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omic Sans MS" pitchFamily="-106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31263"/>
            <a:ext cx="297338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2" tIns="45705" rIns="91412" bIns="45705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omic Sans MS" charset="0"/>
              </a:defRPr>
            </a:lvl1pPr>
          </a:lstStyle>
          <a:p>
            <a:pPr>
              <a:defRPr/>
            </a:pPr>
            <a:fld id="{B41E23A4-6DFE-974F-BD2C-CEBC2C933A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189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7400"/>
            <a:ext cx="9144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76200"/>
            <a:ext cx="109220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685800" y="6516688"/>
            <a:ext cx="322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Copyright © </a:t>
            </a:r>
            <a:r>
              <a:rPr lang="en-US" sz="1200">
                <a:latin typeface="Verdana" charset="0"/>
              </a:rPr>
              <a:t>2003</a:t>
            </a:r>
            <a:r>
              <a:rPr lang="en-US"/>
              <a:t>-2011 Kinetium, Inc.</a:t>
            </a:r>
          </a:p>
        </p:txBody>
      </p:sp>
      <p:sp>
        <p:nvSpPr>
          <p:cNvPr id="124211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914400"/>
            <a:ext cx="8153400" cy="2133600"/>
          </a:xfrm>
        </p:spPr>
        <p:txBody>
          <a:bodyPr/>
          <a:lstStyle>
            <a:lvl1pPr>
              <a:defRPr sz="6600">
                <a:solidFill>
                  <a:srgbClr val="640D2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4211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4572000"/>
            <a:ext cx="6172200" cy="1371600"/>
          </a:xfrm>
        </p:spPr>
        <p:txBody>
          <a:bodyPr/>
          <a:lstStyle>
            <a:lvl1pPr marL="0" indent="0">
              <a:buFont typeface="Monotype Sorts" pitchFamily="-106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902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52400"/>
            <a:ext cx="22098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4770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6DEB97-D749-754A-89FB-B0B8F8ECB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0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839200" cy="762000"/>
          </a:xfrm>
        </p:spPr>
        <p:txBody>
          <a:bodyPr/>
          <a:lstStyle>
            <a:lvl1pPr>
              <a:defRPr>
                <a:solidFill>
                  <a:srgbClr val="640D2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143000"/>
            <a:ext cx="4343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43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FD0FC-C90C-EA41-BAC1-B531C027E4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9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8564563" y="6400800"/>
            <a:ext cx="495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FCAD966D-E9BD-0C45-803B-D0DAC099C08B}" type="slidenum">
              <a:rPr lang="en-US" smtClean="0">
                <a:latin typeface="Verdana" charset="0"/>
              </a:rPr>
              <a:pPr>
                <a:defRPr/>
              </a:pPr>
              <a:t>‹#›</a:t>
            </a:fld>
            <a:endParaRPr lang="en-US" smtClean="0">
              <a:latin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40D2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7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40D2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43000"/>
            <a:ext cx="4343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43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0069D-A032-0546-8C91-80412F50C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rgbClr val="640D2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2C7DD6-0A41-6447-81A2-EF21067C4E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40D2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3AB0F-6861-8A43-AE67-5F13062AD4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8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428EC-DFC7-1E4F-A8A4-EAD91078B3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068FE-5535-4D45-A210-9C2A5482C4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25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666A8-F1B6-5346-8C7A-89F06D1A56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65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C5835-5D2E-A848-9F9E-BB264C7C43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95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8458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458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41092" name="Rectangle 10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>
                <a:latin typeface="Verdana" charset="0"/>
              </a:defRPr>
            </a:lvl1pPr>
          </a:lstStyle>
          <a:p>
            <a:pPr>
              <a:defRPr/>
            </a:pPr>
            <a:fld id="{F1CCF2C8-A655-8F42-8BE0-3B46AF98C5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9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2188"/>
            <a:ext cx="8763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640D2E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640D2E"/>
          </a:solidFill>
          <a:latin typeface="Verdana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640D2E"/>
          </a:solidFill>
          <a:latin typeface="Verdana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640D2E"/>
          </a:solidFill>
          <a:latin typeface="Verdana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640D2E"/>
          </a:solidFill>
          <a:latin typeface="Verdana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660033"/>
          </a:solidFill>
          <a:latin typeface="Verdana" pitchFamily="-10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660033"/>
          </a:solidFill>
          <a:latin typeface="Verdana" pitchFamily="-10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660033"/>
          </a:solidFill>
          <a:latin typeface="Verdana" pitchFamily="-10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rgbClr val="660033"/>
          </a:solidFill>
          <a:latin typeface="Verdana" pitchFamily="-106" charset="0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4080"/>
        </a:buClr>
        <a:buSzPct val="80000"/>
        <a:buFont typeface="Wingdings" charset="0"/>
        <a:buChar char="u"/>
        <a:defRPr kumimoji="1"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4080"/>
        </a:buClr>
        <a:buSzPct val="80000"/>
        <a:buFont typeface="Wingdings" charset="0"/>
        <a:buChar char="u"/>
        <a:defRPr kumimoji="1" sz="2000">
          <a:solidFill>
            <a:schemeClr val="tx1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4080"/>
        </a:buClr>
        <a:buFont typeface="Wingdings" charset="0"/>
        <a:buChar char="u"/>
        <a:defRPr kumimoji="1" sz="14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4080"/>
        </a:buClr>
        <a:buChar char="–"/>
        <a:defRPr kumimoji="1" sz="1400">
          <a:solidFill>
            <a:schemeClr val="tx1"/>
          </a:solidFill>
          <a:latin typeface="+mn-lt"/>
          <a:ea typeface="ＭＳ Ｐゴシック" pitchFamily="-106" charset="-128"/>
        </a:defRPr>
      </a:lvl4pPr>
      <a:lvl5pPr marL="2057400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4080"/>
        </a:buClr>
        <a:buChar char="•"/>
        <a:defRPr kumimoji="1" sz="1400">
          <a:solidFill>
            <a:schemeClr val="tx1"/>
          </a:solidFill>
          <a:latin typeface="+mn-lt"/>
          <a:ea typeface="ＭＳ Ｐゴシック" pitchFamily="-106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ＭＳ Ｐゴシック" pitchFamily="-106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ＭＳ Ｐゴシック" pitchFamily="-106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ＭＳ Ｐゴシック" pitchFamily="-106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5" Type="http://schemas.openxmlformats.org/officeDocument/2006/relationships/image" Target="../media/image30.w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wmf"/><Relationship Id="rId3" Type="http://schemas.openxmlformats.org/officeDocument/2006/relationships/image" Target="../media/image33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>
                <a:latin typeface="Verdana" charset="0"/>
                <a:ea typeface="ＭＳ Ｐゴシック" charset="0"/>
                <a:cs typeface="ＭＳ Ｐゴシック" charset="0"/>
              </a:rPr>
              <a:t>Effective Business Process Modeling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114800"/>
            <a:ext cx="7696200" cy="1828800"/>
          </a:xfrm>
        </p:spPr>
        <p:txBody>
          <a:bodyPr/>
          <a:lstStyle/>
          <a:p>
            <a:pPr>
              <a:buFont typeface="Monotype Sorts" charset="0"/>
              <a:buNone/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Desmond D’Souza</a:t>
            </a:r>
          </a:p>
          <a:p>
            <a:pPr>
              <a:buFont typeface="Monotype Sorts" charset="0"/>
              <a:buNone/>
            </a:pPr>
            <a:endParaRPr lang="en-US" sz="2000"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512-689-8496</a:t>
            </a:r>
          </a:p>
          <a:p>
            <a:pPr>
              <a:buFont typeface="Monotype Sorts" charset="0"/>
              <a:buNone/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desmond.dsouza@kinetium.com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Where to Place Each Activity and Concern?</a:t>
            </a:r>
          </a:p>
        </p:txBody>
      </p:sp>
      <p:sp>
        <p:nvSpPr>
          <p:cNvPr id="24578" name="Content Placeholder 29"/>
          <p:cNvSpPr>
            <a:spLocks noGrp="1"/>
          </p:cNvSpPr>
          <p:nvPr>
            <p:ph idx="1"/>
          </p:nvPr>
        </p:nvSpPr>
        <p:spPr>
          <a:xfrm>
            <a:off x="304800" y="3962400"/>
            <a:ext cx="8458200" cy="1905000"/>
          </a:xfrm>
        </p:spPr>
        <p:txBody>
          <a:bodyPr/>
          <a:lstStyle/>
          <a:p>
            <a:pPr marL="457200" indent="-457200">
              <a:buFont typeface="Verdana" charset="0"/>
              <a:buAutoNum type="arabicPeriod"/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Implement Change Req. 4</a:t>
            </a:r>
          </a:p>
          <a:p>
            <a:pPr marL="457200" indent="-457200">
              <a:buFont typeface="Verdana" charset="0"/>
              <a:buAutoNum type="arabicPeriod"/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Evaluate long-term feature set for Draw</a:t>
            </a:r>
          </a:p>
          <a:p>
            <a:pPr marL="457200" indent="-457200">
              <a:buFont typeface="Verdana" charset="0"/>
              <a:buAutoNum type="arabicPeriod"/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Determine Relative Priority of Change Req. 78</a:t>
            </a:r>
          </a:p>
          <a:p>
            <a:pPr marL="457200" indent="-457200">
              <a:buFont typeface="Verdana" charset="0"/>
              <a:buAutoNum type="arabicPeriod"/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Confirm availability of Change Req. 4 for release R1.2</a:t>
            </a:r>
          </a:p>
          <a:p>
            <a:pPr marL="457200" indent="-457200">
              <a:buFont typeface="Verdana" charset="0"/>
              <a:buAutoNum type="arabicPeriod"/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Decide and start a new Change Request #98</a:t>
            </a:r>
          </a:p>
        </p:txBody>
      </p:sp>
      <p:grpSp>
        <p:nvGrpSpPr>
          <p:cNvPr id="24579" name="Group 40"/>
          <p:cNvGrpSpPr>
            <a:grpSpLocks/>
          </p:cNvGrpSpPr>
          <p:nvPr/>
        </p:nvGrpSpPr>
        <p:grpSpPr bwMode="auto">
          <a:xfrm>
            <a:off x="304800" y="1139825"/>
            <a:ext cx="3478213" cy="2366963"/>
            <a:chOff x="304800" y="1140023"/>
            <a:chExt cx="3478964" cy="2366681"/>
          </a:xfrm>
        </p:grpSpPr>
        <p:grpSp>
          <p:nvGrpSpPr>
            <p:cNvPr id="24597" name="Group 31"/>
            <p:cNvGrpSpPr>
              <a:grpSpLocks/>
            </p:cNvGrpSpPr>
            <p:nvPr/>
          </p:nvGrpSpPr>
          <p:grpSpPr bwMode="auto">
            <a:xfrm>
              <a:off x="304800" y="1447800"/>
              <a:ext cx="3478964" cy="2058904"/>
              <a:chOff x="5715000" y="1524000"/>
              <a:chExt cx="3478964" cy="2058904"/>
            </a:xfrm>
          </p:grpSpPr>
          <p:pic>
            <p:nvPicPr>
              <p:cNvPr id="24599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5000" y="1524000"/>
                <a:ext cx="2514600" cy="1373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00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3600" y="1828800"/>
                <a:ext cx="2514600" cy="1373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601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2200" y="2209800"/>
                <a:ext cx="2514600" cy="1373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153926" y="1524161"/>
                <a:ext cx="649428" cy="3079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dirty="0">
                    <a:latin typeface="+mn-lt"/>
                  </a:rPr>
                  <a:t>Draw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376224" y="1905116"/>
                <a:ext cx="660543" cy="3079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dirty="0">
                    <a:latin typeface="+mn-lt"/>
                  </a:rPr>
                  <a:t>Write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677915" y="2286070"/>
                <a:ext cx="516049" cy="3079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dirty="0">
                    <a:latin typeface="+mn-lt"/>
                  </a:rPr>
                  <a:t>Call</a:t>
                </a: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352435" y="1140023"/>
              <a:ext cx="1781560" cy="3079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i="1" dirty="0">
                  <a:latin typeface="+mn-lt"/>
                </a:rPr>
                <a:t>Handle a Product</a:t>
              </a:r>
            </a:p>
          </p:txBody>
        </p:sp>
      </p:grpSp>
      <p:grpSp>
        <p:nvGrpSpPr>
          <p:cNvPr id="24580" name="Group 39"/>
          <p:cNvGrpSpPr>
            <a:grpSpLocks/>
          </p:cNvGrpSpPr>
          <p:nvPr/>
        </p:nvGrpSpPr>
        <p:grpSpPr bwMode="auto">
          <a:xfrm>
            <a:off x="4670425" y="1143000"/>
            <a:ext cx="3860800" cy="1905000"/>
            <a:chOff x="4671016" y="1143000"/>
            <a:chExt cx="3860228" cy="1905000"/>
          </a:xfrm>
        </p:grpSpPr>
        <p:grpSp>
          <p:nvGrpSpPr>
            <p:cNvPr id="24591" name="Group 36"/>
            <p:cNvGrpSpPr>
              <a:grpSpLocks/>
            </p:cNvGrpSpPr>
            <p:nvPr/>
          </p:nvGrpSpPr>
          <p:grpSpPr bwMode="auto">
            <a:xfrm>
              <a:off x="4800600" y="1371600"/>
              <a:ext cx="3730644" cy="1676400"/>
              <a:chOff x="5334000" y="2133600"/>
              <a:chExt cx="3730644" cy="1676400"/>
            </a:xfrm>
          </p:grpSpPr>
          <p:pic>
            <p:nvPicPr>
              <p:cNvPr id="24593" name="Picture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0" y="2133600"/>
                <a:ext cx="2082800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7010723" y="2133600"/>
                <a:ext cx="1520600" cy="3079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dirty="0"/>
                  <a:t>Change Req. </a:t>
                </a:r>
                <a:r>
                  <a:rPr lang="en-US" dirty="0">
                    <a:latin typeface="+mn-lt"/>
                  </a:rPr>
                  <a:t>17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315478" y="2514600"/>
                <a:ext cx="1406317" cy="3079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dirty="0"/>
                  <a:t>Change Req. </a:t>
                </a:r>
                <a:r>
                  <a:rPr lang="en-US" dirty="0">
                    <a:latin typeface="+mn-lt"/>
                  </a:rPr>
                  <a:t>4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544044" y="2895600"/>
                <a:ext cx="1520600" cy="3079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dirty="0"/>
                  <a:t>Change Req. </a:t>
                </a:r>
                <a:r>
                  <a:rPr lang="en-US" dirty="0">
                    <a:latin typeface="+mn-lt"/>
                  </a:rPr>
                  <a:t>78</a:t>
                </a: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4671016" y="1143000"/>
              <a:ext cx="2568194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i="1" dirty="0">
                  <a:latin typeface="+mn-lt"/>
                </a:rPr>
                <a:t>Handle a Change Request</a:t>
              </a:r>
            </a:p>
          </p:txBody>
        </p:sp>
      </p:grpSp>
      <p:grpSp>
        <p:nvGrpSpPr>
          <p:cNvPr id="24581" name="Group 38"/>
          <p:cNvGrpSpPr>
            <a:grpSpLocks/>
          </p:cNvGrpSpPr>
          <p:nvPr/>
        </p:nvGrpSpPr>
        <p:grpSpPr bwMode="auto">
          <a:xfrm>
            <a:off x="5562600" y="3048000"/>
            <a:ext cx="3186113" cy="1778000"/>
            <a:chOff x="5562600" y="3048000"/>
            <a:chExt cx="3186365" cy="1778000"/>
          </a:xfrm>
        </p:grpSpPr>
        <p:grpSp>
          <p:nvGrpSpPr>
            <p:cNvPr id="24585" name="Group 30"/>
            <p:cNvGrpSpPr>
              <a:grpSpLocks/>
            </p:cNvGrpSpPr>
            <p:nvPr/>
          </p:nvGrpSpPr>
          <p:grpSpPr bwMode="auto">
            <a:xfrm>
              <a:off x="5562600" y="3276600"/>
              <a:ext cx="3186365" cy="1549400"/>
              <a:chOff x="609600" y="1752600"/>
              <a:chExt cx="3186365" cy="1549400"/>
            </a:xfrm>
          </p:grpSpPr>
          <p:pic>
            <p:nvPicPr>
              <p:cNvPr id="24587" name="Picture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1752600"/>
                <a:ext cx="2044700" cy="1549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2133721" y="1752600"/>
                <a:ext cx="1195483" cy="3079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dirty="0">
                    <a:latin typeface="+mn-lt"/>
                  </a:rPr>
                  <a:t>R 1.1 Draw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62339" y="2057400"/>
                <a:ext cx="1195483" cy="3079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dirty="0">
                    <a:latin typeface="+mn-lt"/>
                  </a:rPr>
                  <a:t>R 1.2 Draw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90957" y="2438400"/>
                <a:ext cx="1205008" cy="3079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dirty="0">
                    <a:latin typeface="+mn-lt"/>
                  </a:rPr>
                  <a:t>R 3.0 Write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5562600" y="3048000"/>
              <a:ext cx="1794017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i="1" dirty="0">
                  <a:latin typeface="+mn-lt"/>
                </a:rPr>
                <a:t>Handle a Release</a:t>
              </a:r>
            </a:p>
          </p:txBody>
        </p:sp>
      </p:grpSp>
      <p:sp>
        <p:nvSpPr>
          <p:cNvPr id="24582" name="TextBox 41"/>
          <p:cNvSpPr txBox="1">
            <a:spLocks noChangeArrowheads="1"/>
          </p:cNvSpPr>
          <p:nvPr/>
        </p:nvSpPr>
        <p:spPr bwMode="auto">
          <a:xfrm>
            <a:off x="8178800" y="1752600"/>
            <a:ext cx="284163" cy="307975"/>
          </a:xfrm>
          <a:prstGeom prst="rect">
            <a:avLst/>
          </a:prstGeom>
          <a:noFill/>
          <a:ln w="9525">
            <a:solidFill>
              <a:srgbClr val="640D2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640D2E"/>
                </a:solidFill>
              </a:rPr>
              <a:t>1</a:t>
            </a:r>
          </a:p>
        </p:txBody>
      </p:sp>
      <p:sp>
        <p:nvSpPr>
          <p:cNvPr id="24583" name="TextBox 42"/>
          <p:cNvSpPr txBox="1">
            <a:spLocks noChangeArrowheads="1"/>
          </p:cNvSpPr>
          <p:nvPr/>
        </p:nvSpPr>
        <p:spPr bwMode="auto">
          <a:xfrm>
            <a:off x="3378200" y="1447800"/>
            <a:ext cx="284163" cy="307975"/>
          </a:xfrm>
          <a:prstGeom prst="rect">
            <a:avLst/>
          </a:prstGeom>
          <a:noFill/>
          <a:ln w="9525">
            <a:solidFill>
              <a:srgbClr val="640D2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640D2E"/>
                </a:solidFill>
              </a:rPr>
              <a:t>2</a:t>
            </a:r>
          </a:p>
        </p:txBody>
      </p:sp>
      <p:sp>
        <p:nvSpPr>
          <p:cNvPr id="24584" name="TextBox 43"/>
          <p:cNvSpPr txBox="1">
            <a:spLocks noChangeArrowheads="1"/>
          </p:cNvSpPr>
          <p:nvPr/>
        </p:nvSpPr>
        <p:spPr bwMode="auto">
          <a:xfrm>
            <a:off x="3941763" y="3124200"/>
            <a:ext cx="933450" cy="307975"/>
          </a:xfrm>
          <a:prstGeom prst="rect">
            <a:avLst/>
          </a:prstGeom>
          <a:noFill/>
          <a:ln w="9525">
            <a:solidFill>
              <a:srgbClr val="640D2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640D2E"/>
                </a:solidFill>
              </a:rPr>
              <a:t>3, 4, 5 ??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So, We Also Need Co-Ordination Processes</a:t>
            </a:r>
          </a:p>
        </p:txBody>
      </p:sp>
      <p:sp>
        <p:nvSpPr>
          <p:cNvPr id="25602" name="Content Placeholder 18"/>
          <p:cNvSpPr>
            <a:spLocks noGrp="1"/>
          </p:cNvSpPr>
          <p:nvPr>
            <p:ph idx="1"/>
          </p:nvPr>
        </p:nvSpPr>
        <p:spPr>
          <a:xfrm>
            <a:off x="533400" y="4572000"/>
            <a:ext cx="8458200" cy="1828800"/>
          </a:xfrm>
        </p:spPr>
        <p:txBody>
          <a:bodyPr/>
          <a:lstStyle/>
          <a:p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Co-ordinate, allocate shared resources, start new…</a:t>
            </a:r>
          </a:p>
          <a:p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Locate this process based on scope of co-ordination</a:t>
            </a:r>
          </a:p>
          <a:p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E.g. Co-ordinate changes within scope of a release</a:t>
            </a:r>
          </a:p>
          <a:p>
            <a:pPr lvl="1"/>
            <a:r>
              <a:rPr lang="en-US" sz="1800">
                <a:latin typeface="Verdana" charset="0"/>
                <a:ea typeface="ＭＳ Ｐゴシック" charset="0"/>
                <a:sym typeface="Wingdings" charset="0"/>
              </a:rPr>
              <a:t>Possibly embed in </a:t>
            </a:r>
            <a:r>
              <a:rPr lang="en-US" sz="1800" i="1">
                <a:latin typeface="Verdana" charset="0"/>
                <a:ea typeface="ＭＳ Ｐゴシック" charset="0"/>
                <a:sym typeface="Wingdings" charset="0"/>
              </a:rPr>
              <a:t>Handle a Release </a:t>
            </a:r>
            <a:r>
              <a:rPr lang="en-US" sz="1800">
                <a:latin typeface="Verdana" charset="0"/>
                <a:ea typeface="ＭＳ Ｐゴシック" charset="0"/>
              </a:rPr>
              <a:t>process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34000" y="1828800"/>
            <a:ext cx="3730644" cy="1676400"/>
            <a:chOff x="5334000" y="2133600"/>
            <a:chExt cx="3730644" cy="1676400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133600"/>
              <a:ext cx="2082800" cy="1676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10400" y="2133600"/>
              <a:ext cx="152084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dirty="0"/>
                <a:t>Change Req. </a:t>
              </a:r>
              <a:r>
                <a:rPr lang="en-US" dirty="0">
                  <a:latin typeface="+mn-lt"/>
                </a:rPr>
                <a:t>17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15200" y="2514600"/>
              <a:ext cx="140670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dirty="0"/>
                <a:t>Change Req. </a:t>
              </a:r>
              <a:r>
                <a:rPr lang="en-US" dirty="0">
                  <a:latin typeface="+mn-lt"/>
                </a:rPr>
                <a:t>4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43800" y="2895600"/>
              <a:ext cx="152084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dirty="0"/>
                <a:t>Change Req. </a:t>
              </a:r>
              <a:r>
                <a:rPr lang="en-US" dirty="0">
                  <a:latin typeface="+mn-lt"/>
                </a:rPr>
                <a:t>78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334000" y="1600200"/>
            <a:ext cx="25685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latin typeface="+mn-lt"/>
              </a:rPr>
              <a:t>Handle a Change Request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47800"/>
            <a:ext cx="4393096" cy="29718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530600"/>
            <a:ext cx="1676400" cy="11938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2" name="TextBox 21"/>
          <p:cNvSpPr txBox="1"/>
          <p:nvPr/>
        </p:nvSpPr>
        <p:spPr>
          <a:xfrm>
            <a:off x="7648496" y="3058180"/>
            <a:ext cx="13315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640D2E"/>
                </a:solidFill>
                <a:latin typeface="+mn-lt"/>
              </a:rPr>
              <a:t>A new</a:t>
            </a:r>
          </a:p>
          <a:p>
            <a:pPr>
              <a:defRPr/>
            </a:pPr>
            <a:r>
              <a:rPr lang="en-US" dirty="0" smtClean="0">
                <a:solidFill>
                  <a:srgbClr val="640D2E"/>
                </a:solidFill>
                <a:latin typeface="+mn-lt"/>
              </a:rPr>
              <a:t>Change Req.</a:t>
            </a:r>
            <a:endParaRPr lang="en-US" dirty="0">
              <a:solidFill>
                <a:srgbClr val="640D2E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Processes Interact, Synchronize, Escalate, …</a:t>
            </a:r>
          </a:p>
        </p:txBody>
      </p:sp>
      <p:pic>
        <p:nvPicPr>
          <p:cNvPr id="2662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6934200" cy="589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Process </a:t>
            </a:r>
            <a:r>
              <a:rPr lang="en-US" i="1">
                <a:latin typeface="Verdana" charset="0"/>
                <a:ea typeface="ＭＳ Ｐゴシック" charset="0"/>
                <a:cs typeface="ＭＳ Ｐゴシック" charset="0"/>
              </a:rPr>
              <a:t>Is </a:t>
            </a:r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Object with Attributes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8458200" cy="1524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800">
                <a:latin typeface="Verdana" charset="0"/>
                <a:ea typeface="ＭＳ Ｐゴシック" charset="0"/>
                <a:cs typeface="ＭＳ Ｐゴシック" charset="0"/>
              </a:rPr>
              <a:t>Objects with attribute values and links to other objects</a:t>
            </a:r>
          </a:p>
          <a:p>
            <a:pPr>
              <a:lnSpc>
                <a:spcPct val="120000"/>
              </a:lnSpc>
            </a:pPr>
            <a:r>
              <a:rPr lang="en-US" sz="1800">
                <a:latin typeface="Verdana" charset="0"/>
                <a:ea typeface="ＭＳ Ｐゴシック" charset="0"/>
                <a:cs typeface="ＭＳ Ｐゴシック" charset="0"/>
              </a:rPr>
              <a:t>Object attributes evolve through process</a:t>
            </a:r>
          </a:p>
          <a:p>
            <a:pPr>
              <a:lnSpc>
                <a:spcPct val="120000"/>
              </a:lnSpc>
            </a:pPr>
            <a:r>
              <a:rPr lang="en-US" sz="1800">
                <a:latin typeface="Verdana" charset="0"/>
                <a:ea typeface="ＭＳ Ｐゴシック" charset="0"/>
                <a:cs typeface="ＭＳ Ｐゴシック" charset="0"/>
              </a:rPr>
              <a:t>Every process instance is an object</a:t>
            </a:r>
          </a:p>
          <a:p>
            <a:pPr lvl="1">
              <a:lnSpc>
                <a:spcPct val="120000"/>
              </a:lnSpc>
            </a:pPr>
            <a:r>
              <a:rPr lang="en-US" sz="1600">
                <a:latin typeface="Verdana" charset="0"/>
                <a:ea typeface="ＭＳ Ｐゴシック" charset="0"/>
              </a:rPr>
              <a:t>Not every object is an interesting process</a:t>
            </a:r>
          </a:p>
        </p:txBody>
      </p:sp>
      <p:pic>
        <p:nvPicPr>
          <p:cNvPr id="276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50927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19200"/>
            <a:ext cx="2286000" cy="372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Terms in Process / Activity Defined Formally</a:t>
            </a:r>
          </a:p>
        </p:txBody>
      </p:sp>
      <p:sp>
        <p:nvSpPr>
          <p:cNvPr id="28674" name="Content Placeholder 5"/>
          <p:cNvSpPr>
            <a:spLocks noGrp="1"/>
          </p:cNvSpPr>
          <p:nvPr>
            <p:ph idx="1"/>
          </p:nvPr>
        </p:nvSpPr>
        <p:spPr>
          <a:xfrm>
            <a:off x="533400" y="4800600"/>
            <a:ext cx="8458200" cy="1447800"/>
          </a:xfr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Model of the </a:t>
            </a:r>
            <a:r>
              <a:rPr lang="en-US" i="1">
                <a:latin typeface="Verdana" charset="0"/>
                <a:ea typeface="ＭＳ Ｐゴシック" charset="0"/>
                <a:cs typeface="ＭＳ Ｐゴシック" charset="0"/>
              </a:rPr>
              <a:t>subject matter </a:t>
            </a:r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of all processes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Model of information as it evolves through process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Attribute can represent complex information</a:t>
            </a: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4724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Include Human Determined Attributes</a:t>
            </a:r>
          </a:p>
        </p:txBody>
      </p:sp>
      <p:sp>
        <p:nvSpPr>
          <p:cNvPr id="29698" name="Content Placeholder 5"/>
          <p:cNvSpPr>
            <a:spLocks noGrp="1"/>
          </p:cNvSpPr>
          <p:nvPr>
            <p:ph idx="1"/>
          </p:nvPr>
        </p:nvSpPr>
        <p:spPr>
          <a:xfrm>
            <a:off x="533400" y="1143000"/>
            <a:ext cx="5029200" cy="5105400"/>
          </a:xfr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High Risk is determined by human role in process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Risk is affected by other attributes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Model helps define a suitable GUI for that stage in process, or identify when human roles must collaborate informally</a:t>
            </a:r>
          </a:p>
        </p:txBody>
      </p:sp>
      <p:pic>
        <p:nvPicPr>
          <p:cNvPr id="2969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246563"/>
            <a:ext cx="34290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43000"/>
            <a:ext cx="24384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Validate with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  <a:buFont typeface="Wingdings" charset="2"/>
              <a:buChar char="u"/>
              <a:defRPr/>
            </a:pPr>
            <a:r>
              <a:rPr lang="en-US" dirty="0" smtClean="0"/>
              <a:t>All aspects of the model can be validated with concrete cases or “scenarios”</a:t>
            </a:r>
          </a:p>
          <a:p>
            <a:pPr>
              <a:spcAft>
                <a:spcPts val="0"/>
              </a:spcAft>
              <a:buFont typeface="Wingdings" charset="2"/>
              <a:buChar char="u"/>
              <a:defRPr/>
            </a:pPr>
            <a:endParaRPr lang="en-US" dirty="0"/>
          </a:p>
          <a:p>
            <a:pPr marL="457200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 smtClean="0"/>
              <a:t>Product Manager schedules Release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 smtClean="0"/>
              <a:t>Release Manager evaluates Change Set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 smtClean="0"/>
              <a:t>Release Manager monitors every Change Request risk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 smtClean="0"/>
              <a:t>Change Request #3 becomes High Risk (details deferred, just state / event referenced)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 smtClean="0"/>
              <a:t>…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Verdana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458200" cy="4267200"/>
          </a:xfr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Walkthrough of Example</a:t>
            </a:r>
          </a:p>
          <a:p>
            <a:r>
              <a:rPr lang="en-US" b="1">
                <a:solidFill>
                  <a:srgbClr val="640D2E"/>
                </a:solidFill>
                <a:latin typeface="Verdana" charset="0"/>
                <a:ea typeface="ＭＳ Ｐゴシック" charset="0"/>
                <a:cs typeface="ＭＳ Ｐゴシック" charset="0"/>
              </a:rPr>
              <a:t>Goals - The Missing “Why”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The Modeling Framework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Pragmatics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Process Model does not capture “Why”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Process is done a certain way for some reason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Process model captures</a:t>
            </a:r>
          </a:p>
          <a:p>
            <a:pPr lvl="1"/>
            <a:r>
              <a:rPr lang="en-US" b="1">
                <a:latin typeface="Verdana" charset="0"/>
                <a:ea typeface="ＭＳ Ｐゴシック" charset="0"/>
              </a:rPr>
              <a:t>What</a:t>
            </a:r>
            <a:r>
              <a:rPr lang="en-US">
                <a:latin typeface="Verdana" charset="0"/>
                <a:ea typeface="ＭＳ Ｐゴシック" charset="0"/>
              </a:rPr>
              <a:t> the process and activity does</a:t>
            </a:r>
          </a:p>
          <a:p>
            <a:pPr lvl="1"/>
            <a:r>
              <a:rPr lang="en-US" b="1">
                <a:latin typeface="Verdana" charset="0"/>
                <a:ea typeface="ＭＳ Ｐゴシック" charset="0"/>
              </a:rPr>
              <a:t>Who </a:t>
            </a:r>
            <a:r>
              <a:rPr lang="en-US">
                <a:latin typeface="Verdana" charset="0"/>
                <a:ea typeface="ＭＳ Ｐゴシック" charset="0"/>
              </a:rPr>
              <a:t>does it and in coordination with </a:t>
            </a:r>
            <a:r>
              <a:rPr lang="en-US" b="1">
                <a:latin typeface="Verdana" charset="0"/>
                <a:ea typeface="ＭＳ Ｐゴシック" charset="0"/>
              </a:rPr>
              <a:t>whom</a:t>
            </a:r>
            <a:endParaRPr lang="en-US">
              <a:latin typeface="Verdana" charset="0"/>
              <a:ea typeface="ＭＳ Ｐゴシック" charset="0"/>
            </a:endParaRPr>
          </a:p>
          <a:p>
            <a:pPr lvl="1"/>
            <a:r>
              <a:rPr lang="en-US" b="1">
                <a:latin typeface="Verdana" charset="0"/>
                <a:ea typeface="ＭＳ Ｐゴシック" charset="0"/>
              </a:rPr>
              <a:t>What </a:t>
            </a:r>
            <a:r>
              <a:rPr lang="en-US">
                <a:latin typeface="Verdana" charset="0"/>
                <a:ea typeface="ＭＳ Ｐゴシック" charset="0"/>
              </a:rPr>
              <a:t>the activity is done on or with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Process model does not capture </a:t>
            </a:r>
            <a:r>
              <a:rPr lang="en-US" b="1">
                <a:latin typeface="Verdana" charset="0"/>
                <a:ea typeface="ＭＳ Ｐゴシック" charset="0"/>
                <a:cs typeface="ＭＳ Ｐゴシック" charset="0"/>
              </a:rPr>
              <a:t>Why</a:t>
            </a:r>
            <a:endParaRPr lang="en-US"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Goals Model : Intent for “Complete” Coverage</a:t>
            </a:r>
          </a:p>
        </p:txBody>
      </p:sp>
      <p:sp>
        <p:nvSpPr>
          <p:cNvPr id="33794" name="Content Placeholder 6"/>
          <p:cNvSpPr>
            <a:spLocks noGrp="1"/>
          </p:cNvSpPr>
          <p:nvPr>
            <p:ph idx="1"/>
          </p:nvPr>
        </p:nvSpPr>
        <p:spPr>
          <a:xfrm>
            <a:off x="533400" y="1143000"/>
            <a:ext cx="4495800" cy="5105400"/>
          </a:xfr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Goal captures intent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Goal = “Dashboard” with “wires”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Refinement using Domain Properties and Sub-Goals capture Rationale for “How”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Strong objective completeness case</a:t>
            </a:r>
          </a:p>
        </p:txBody>
      </p:sp>
      <p:pic>
        <p:nvPicPr>
          <p:cNvPr id="33795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95400"/>
            <a:ext cx="42354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21"/>
          <p:cNvSpPr txBox="1">
            <a:spLocks noChangeArrowheads="1"/>
          </p:cNvSpPr>
          <p:nvPr/>
        </p:nvSpPr>
        <p:spPr bwMode="auto">
          <a:xfrm>
            <a:off x="4953000" y="1371600"/>
            <a:ext cx="609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rgbClr val="800000"/>
                </a:solidFill>
              </a:rPr>
              <a:t>Goal</a:t>
            </a:r>
          </a:p>
        </p:txBody>
      </p:sp>
      <p:sp>
        <p:nvSpPr>
          <p:cNvPr id="33797" name="TextBox 21"/>
          <p:cNvSpPr txBox="1">
            <a:spLocks noChangeArrowheads="1"/>
          </p:cNvSpPr>
          <p:nvPr/>
        </p:nvSpPr>
        <p:spPr bwMode="auto">
          <a:xfrm>
            <a:off x="5029200" y="2971800"/>
            <a:ext cx="129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rgbClr val="800000"/>
                </a:solidFill>
              </a:rPr>
              <a:t>Fact or Assumption</a:t>
            </a:r>
          </a:p>
        </p:txBody>
      </p:sp>
      <p:sp>
        <p:nvSpPr>
          <p:cNvPr id="33798" name="TextBox 21"/>
          <p:cNvSpPr txBox="1">
            <a:spLocks noChangeArrowheads="1"/>
          </p:cNvSpPr>
          <p:nvPr/>
        </p:nvSpPr>
        <p:spPr bwMode="auto">
          <a:xfrm>
            <a:off x="7391400" y="4191000"/>
            <a:ext cx="914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rgbClr val="800000"/>
                </a:solidFill>
              </a:rPr>
              <a:t>“wire”</a:t>
            </a:r>
          </a:p>
        </p:txBody>
      </p:sp>
      <p:sp>
        <p:nvSpPr>
          <p:cNvPr id="33799" name="TextBox 22"/>
          <p:cNvSpPr txBox="1">
            <a:spLocks noChangeArrowheads="1"/>
          </p:cNvSpPr>
          <p:nvPr/>
        </p:nvSpPr>
        <p:spPr bwMode="auto">
          <a:xfrm>
            <a:off x="6019800" y="2057400"/>
            <a:ext cx="1219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rgbClr val="800000"/>
                </a:solidFill>
              </a:rPr>
              <a:t>Refinement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Introduction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Present an approach to business process modeling that is</a:t>
            </a:r>
          </a:p>
          <a:p>
            <a:pPr lvl="1"/>
            <a:r>
              <a:rPr lang="en-US" sz="1800">
                <a:latin typeface="Verdana" charset="0"/>
                <a:ea typeface="ＭＳ Ｐゴシック" charset="0"/>
              </a:rPr>
              <a:t>Clear</a:t>
            </a:r>
          </a:p>
          <a:p>
            <a:pPr lvl="1"/>
            <a:r>
              <a:rPr lang="en-US" sz="1800">
                <a:latin typeface="Verdana" charset="0"/>
                <a:ea typeface="ＭＳ Ｐゴシック" charset="0"/>
              </a:rPr>
              <a:t>Simple</a:t>
            </a:r>
          </a:p>
          <a:p>
            <a:pPr lvl="1"/>
            <a:r>
              <a:rPr lang="en-US" sz="1800">
                <a:latin typeface="Verdana" charset="0"/>
                <a:ea typeface="ＭＳ Ｐゴシック" charset="0"/>
              </a:rPr>
              <a:t>Comprehensive</a:t>
            </a:r>
          </a:p>
          <a:p>
            <a:pPr lvl="1"/>
            <a:r>
              <a:rPr lang="en-US" sz="1800">
                <a:latin typeface="Verdana" charset="0"/>
                <a:ea typeface="ＭＳ Ｐゴシック" charset="0"/>
              </a:rPr>
              <a:t>Effective</a:t>
            </a:r>
          </a:p>
          <a:p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“Big Picture” view with just enough detail to be clear</a:t>
            </a:r>
          </a:p>
          <a:p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About me</a:t>
            </a:r>
          </a:p>
          <a:p>
            <a:pPr lvl="1"/>
            <a:r>
              <a:rPr lang="en-US" sz="1800">
                <a:latin typeface="Verdana" charset="0"/>
                <a:ea typeface="ＭＳ Ｐゴシック" charset="0"/>
              </a:rPr>
              <a:t>20+ years in software and enterprise architecture</a:t>
            </a:r>
          </a:p>
          <a:p>
            <a:pPr lvl="1"/>
            <a:r>
              <a:rPr lang="en-US" sz="1800">
                <a:latin typeface="Verdana" charset="0"/>
                <a:ea typeface="ＭＳ Ｐゴシック" charset="0"/>
              </a:rPr>
              <a:t>Last 12 years mostly on IT systems for large companies</a:t>
            </a:r>
          </a:p>
          <a:p>
            <a:pPr lvl="1"/>
            <a:r>
              <a:rPr lang="en-US" sz="1800">
                <a:latin typeface="Verdana" charset="0"/>
                <a:ea typeface="ＭＳ Ｐゴシック" charset="0"/>
              </a:rPr>
              <a:t>Active in modeling standards, Board of OMG, conferences</a:t>
            </a:r>
          </a:p>
          <a:p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Kinetium helps create business-aligned architectures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Why Model Goals Precisely?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Confidence in True Desired Outcomes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Metrics and Monitoring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Rationale for Process Design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Goal “Refinement” eliminates Blind Spots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True Target for Architecture Review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30366F-DB54-C743-8FC6-233671602B3F}" type="slidenum">
              <a:rPr kumimoji="0" lang="en-US">
                <a:latin typeface="Verdana" charset="0"/>
              </a:rPr>
              <a:pPr/>
              <a:t>21</a:t>
            </a:fld>
            <a:endParaRPr kumimoji="0" lang="en-US">
              <a:latin typeface="Verdana" charset="0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Goal Models precisely locate Risks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733800"/>
            <a:ext cx="8839200" cy="2667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Risk 1: Parent goal wrong</a:t>
            </a:r>
          </a:p>
          <a:p>
            <a:pPr lvl="1">
              <a:lnSpc>
                <a:spcPct val="90000"/>
              </a:lnSpc>
            </a:pPr>
            <a:r>
              <a:rPr lang="en-US" sz="1800">
                <a:latin typeface="Verdana" charset="0"/>
                <a:ea typeface="ＭＳ Ｐゴシック" charset="0"/>
              </a:rPr>
              <a:t>What the goal formally states is not what is actually desired</a:t>
            </a:r>
          </a:p>
          <a:p>
            <a:pPr>
              <a:lnSpc>
                <a:spcPct val="90000"/>
              </a:lnSpc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Risk 2: Assumptions or analysis of Domain Properties wrong</a:t>
            </a:r>
          </a:p>
          <a:p>
            <a:pPr lvl="1">
              <a:lnSpc>
                <a:spcPct val="90000"/>
              </a:lnSpc>
            </a:pPr>
            <a:r>
              <a:rPr lang="en-US" sz="1800">
                <a:latin typeface="Verdana" charset="0"/>
                <a:ea typeface="ＭＳ Ｐゴシック" charset="0"/>
              </a:rPr>
              <a:t>The actual domain properties do not match the assumption</a:t>
            </a:r>
          </a:p>
          <a:p>
            <a:pPr>
              <a:lnSpc>
                <a:spcPct val="90000"/>
              </a:lnSpc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Risk 3: Logic wrong</a:t>
            </a:r>
          </a:p>
          <a:p>
            <a:pPr lvl="1">
              <a:lnSpc>
                <a:spcPct val="90000"/>
              </a:lnSpc>
            </a:pPr>
            <a:r>
              <a:rPr lang="en-US" sz="1800">
                <a:latin typeface="Verdana" charset="0"/>
                <a:ea typeface="ＭＳ Ｐゴシック" charset="0"/>
              </a:rPr>
              <a:t>The combination of domain properties and sub-goals does not meet parent</a:t>
            </a:r>
          </a:p>
          <a:p>
            <a:pPr>
              <a:lnSpc>
                <a:spcPct val="90000"/>
              </a:lnSpc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Risk 4: Sub-goals are not a good problem decomposition</a:t>
            </a:r>
          </a:p>
          <a:p>
            <a:pPr lvl="1">
              <a:lnSpc>
                <a:spcPct val="90000"/>
              </a:lnSpc>
            </a:pPr>
            <a:r>
              <a:rPr lang="en-US" sz="1800">
                <a:latin typeface="Verdana" charset="0"/>
                <a:ea typeface="ＭＳ Ｐゴシック" charset="0"/>
              </a:rPr>
              <a:t>Combining the solutions to sub-problems will make a tangled mess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67000" y="1524000"/>
            <a:ext cx="3276600" cy="1905000"/>
            <a:chOff x="1680" y="576"/>
            <a:chExt cx="2064" cy="1200"/>
          </a:xfrm>
        </p:grpSpPr>
        <p:sp>
          <p:nvSpPr>
            <p:cNvPr id="35845" name="Rectangle 5"/>
            <p:cNvSpPr>
              <a:spLocks noChangeArrowheads="1"/>
            </p:cNvSpPr>
            <p:nvPr/>
          </p:nvSpPr>
          <p:spPr bwMode="auto">
            <a:xfrm>
              <a:off x="1680" y="576"/>
              <a:ext cx="2064" cy="120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6" name="Oval 6"/>
            <p:cNvSpPr>
              <a:spLocks noChangeArrowheads="1"/>
            </p:cNvSpPr>
            <p:nvPr/>
          </p:nvSpPr>
          <p:spPr bwMode="auto">
            <a:xfrm>
              <a:off x="2592" y="624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7" name="Oval 7"/>
            <p:cNvSpPr>
              <a:spLocks noChangeArrowheads="1"/>
            </p:cNvSpPr>
            <p:nvPr/>
          </p:nvSpPr>
          <p:spPr bwMode="auto">
            <a:xfrm>
              <a:off x="2544" y="1248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8" name="Oval 8"/>
            <p:cNvSpPr>
              <a:spLocks noChangeArrowheads="1"/>
            </p:cNvSpPr>
            <p:nvPr/>
          </p:nvSpPr>
          <p:spPr bwMode="auto">
            <a:xfrm>
              <a:off x="2928" y="1248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1776" y="1200"/>
              <a:ext cx="240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Rectangle 10"/>
            <p:cNvSpPr>
              <a:spLocks noChangeArrowheads="1"/>
            </p:cNvSpPr>
            <p:nvPr/>
          </p:nvSpPr>
          <p:spPr bwMode="auto">
            <a:xfrm>
              <a:off x="2304" y="1392"/>
              <a:ext cx="144" cy="192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Rectangle 11"/>
            <p:cNvSpPr>
              <a:spLocks noChangeArrowheads="1"/>
            </p:cNvSpPr>
            <p:nvPr/>
          </p:nvSpPr>
          <p:spPr bwMode="auto">
            <a:xfrm>
              <a:off x="3168" y="1344"/>
              <a:ext cx="384" cy="336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5852" name="AutoShape 12"/>
            <p:cNvCxnSpPr>
              <a:cxnSpLocks noChangeShapeType="1"/>
              <a:stCxn id="35849" idx="0"/>
              <a:endCxn id="35846" idx="2"/>
            </p:cNvCxnSpPr>
            <p:nvPr/>
          </p:nvCxnSpPr>
          <p:spPr bwMode="auto">
            <a:xfrm rot="-5400000">
              <a:off x="1980" y="588"/>
              <a:ext cx="528" cy="696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53" name="AutoShape 13"/>
            <p:cNvCxnSpPr>
              <a:cxnSpLocks noChangeShapeType="1"/>
              <a:stCxn id="35846" idx="6"/>
              <a:endCxn id="35851" idx="0"/>
            </p:cNvCxnSpPr>
            <p:nvPr/>
          </p:nvCxnSpPr>
          <p:spPr bwMode="auto">
            <a:xfrm>
              <a:off x="2688" y="672"/>
              <a:ext cx="672" cy="672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54" name="Oval 14"/>
            <p:cNvSpPr>
              <a:spLocks noChangeArrowheads="1"/>
            </p:cNvSpPr>
            <p:nvPr/>
          </p:nvSpPr>
          <p:spPr bwMode="auto">
            <a:xfrm>
              <a:off x="2612" y="960"/>
              <a:ext cx="48" cy="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5855" name="AutoShape 15"/>
            <p:cNvCxnSpPr>
              <a:cxnSpLocks noChangeShapeType="1"/>
              <a:stCxn id="35854" idx="0"/>
              <a:endCxn id="35846" idx="4"/>
            </p:cNvCxnSpPr>
            <p:nvPr/>
          </p:nvCxnSpPr>
          <p:spPr bwMode="auto">
            <a:xfrm flipV="1">
              <a:off x="2636" y="720"/>
              <a:ext cx="4" cy="24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56" name="AutoShape 16"/>
            <p:cNvCxnSpPr>
              <a:cxnSpLocks noChangeShapeType="1"/>
              <a:stCxn id="35847" idx="0"/>
              <a:endCxn id="35854" idx="4"/>
            </p:cNvCxnSpPr>
            <p:nvPr/>
          </p:nvCxnSpPr>
          <p:spPr bwMode="auto">
            <a:xfrm flipV="1">
              <a:off x="2592" y="1008"/>
              <a:ext cx="44" cy="24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57" name="AutoShape 17"/>
            <p:cNvCxnSpPr>
              <a:cxnSpLocks noChangeShapeType="1"/>
              <a:stCxn id="35848" idx="1"/>
              <a:endCxn id="35854" idx="5"/>
            </p:cNvCxnSpPr>
            <p:nvPr/>
          </p:nvCxnSpPr>
          <p:spPr bwMode="auto">
            <a:xfrm flipH="1" flipV="1">
              <a:off x="2653" y="1001"/>
              <a:ext cx="289" cy="26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58" name="AutoShape 18"/>
            <p:cNvCxnSpPr>
              <a:cxnSpLocks noChangeShapeType="1"/>
              <a:stCxn id="35859" idx="0"/>
              <a:endCxn id="35854" idx="3"/>
            </p:cNvCxnSpPr>
            <p:nvPr/>
          </p:nvCxnSpPr>
          <p:spPr bwMode="auto">
            <a:xfrm flipV="1">
              <a:off x="2208" y="1001"/>
              <a:ext cx="411" cy="24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59" name="Rectangle 19"/>
            <p:cNvSpPr>
              <a:spLocks noChangeArrowheads="1"/>
            </p:cNvSpPr>
            <p:nvPr/>
          </p:nvSpPr>
          <p:spPr bwMode="auto">
            <a:xfrm>
              <a:off x="2160" y="1248"/>
              <a:ext cx="96" cy="48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0" name="Rectangle 20"/>
            <p:cNvSpPr>
              <a:spLocks noChangeArrowheads="1"/>
            </p:cNvSpPr>
            <p:nvPr/>
          </p:nvSpPr>
          <p:spPr bwMode="auto">
            <a:xfrm>
              <a:off x="2724" y="1390"/>
              <a:ext cx="144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5861" name="AutoShape 21"/>
            <p:cNvCxnSpPr>
              <a:cxnSpLocks noChangeShapeType="1"/>
              <a:stCxn id="35859" idx="1"/>
              <a:endCxn id="35849" idx="3"/>
            </p:cNvCxnSpPr>
            <p:nvPr/>
          </p:nvCxnSpPr>
          <p:spPr bwMode="auto">
            <a:xfrm rot="10800000" flipV="1">
              <a:off x="2016" y="1272"/>
              <a:ext cx="144" cy="12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2" name="AutoShape 22"/>
            <p:cNvCxnSpPr>
              <a:cxnSpLocks noChangeShapeType="1"/>
              <a:stCxn id="35859" idx="3"/>
              <a:endCxn id="35850" idx="1"/>
            </p:cNvCxnSpPr>
            <p:nvPr/>
          </p:nvCxnSpPr>
          <p:spPr bwMode="auto">
            <a:xfrm>
              <a:off x="2256" y="1272"/>
              <a:ext cx="48" cy="216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3" name="AutoShape 23"/>
            <p:cNvCxnSpPr>
              <a:cxnSpLocks noChangeShapeType="1"/>
              <a:stCxn id="35847" idx="2"/>
              <a:endCxn id="35850" idx="3"/>
            </p:cNvCxnSpPr>
            <p:nvPr/>
          </p:nvCxnSpPr>
          <p:spPr bwMode="auto">
            <a:xfrm rot="10800000" flipV="1">
              <a:off x="2448" y="1296"/>
              <a:ext cx="96" cy="192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4" name="AutoShape 24"/>
            <p:cNvCxnSpPr>
              <a:cxnSpLocks noChangeShapeType="1"/>
              <a:stCxn id="35847" idx="6"/>
              <a:endCxn id="35860" idx="1"/>
            </p:cNvCxnSpPr>
            <p:nvPr/>
          </p:nvCxnSpPr>
          <p:spPr bwMode="auto">
            <a:xfrm>
              <a:off x="2640" y="1296"/>
              <a:ext cx="84" cy="214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5" name="AutoShape 25"/>
            <p:cNvCxnSpPr>
              <a:cxnSpLocks noChangeShapeType="1"/>
              <a:stCxn id="35848" idx="2"/>
              <a:endCxn id="35860" idx="3"/>
            </p:cNvCxnSpPr>
            <p:nvPr/>
          </p:nvCxnSpPr>
          <p:spPr bwMode="auto">
            <a:xfrm rot="10800000" flipV="1">
              <a:off x="2868" y="1296"/>
              <a:ext cx="60" cy="214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6" name="AutoShape 26"/>
            <p:cNvCxnSpPr>
              <a:cxnSpLocks noChangeShapeType="1"/>
              <a:stCxn id="35848" idx="6"/>
              <a:endCxn id="35851" idx="1"/>
            </p:cNvCxnSpPr>
            <p:nvPr/>
          </p:nvCxnSpPr>
          <p:spPr bwMode="auto">
            <a:xfrm>
              <a:off x="3024" y="1296"/>
              <a:ext cx="144" cy="216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Verdana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458200" cy="4267200"/>
          </a:xfr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Walkthrough of Example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Goals - The Missing “Why”</a:t>
            </a:r>
          </a:p>
          <a:p>
            <a:r>
              <a:rPr lang="en-US" b="1">
                <a:solidFill>
                  <a:srgbClr val="640D2E"/>
                </a:solidFill>
                <a:latin typeface="Verdana" charset="0"/>
                <a:ea typeface="ＭＳ Ｐゴシック" charset="0"/>
                <a:cs typeface="ＭＳ Ｐゴシック" charset="0"/>
              </a:rPr>
              <a:t>The Modeling Framework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Pragmatics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2E165C0-BCDF-1844-A433-742203F14430}" type="slidenum">
              <a:rPr kumimoji="0" lang="en-US">
                <a:latin typeface="Verdana" charset="0"/>
              </a:rPr>
              <a:pPr/>
              <a:t>23</a:t>
            </a:fld>
            <a:endParaRPr kumimoji="0" lang="en-US">
              <a:latin typeface="Verdana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Two Separate Aspects to Approach</a:t>
            </a:r>
          </a:p>
        </p:txBody>
      </p:sp>
      <p:sp>
        <p:nvSpPr>
          <p:cNvPr id="21463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143000"/>
            <a:ext cx="3962400" cy="3962400"/>
          </a:xfrm>
          <a:solidFill>
            <a:srgbClr val="FFFF99"/>
          </a:solidFill>
          <a:ln w="28575">
            <a:solidFill>
              <a:srgbClr val="CC0066"/>
            </a:solidFill>
          </a:ln>
          <a:effectLst>
            <a:outerShdw blurRad="63500" dist="107763" dir="189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None/>
              <a:defRPr/>
            </a:pPr>
            <a:r>
              <a:rPr lang="en-US" sz="1600" b="1" dirty="0">
                <a:ea typeface="+mn-ea"/>
                <a:cs typeface="+mn-cs"/>
              </a:rPr>
              <a:t>Formal </a:t>
            </a:r>
            <a:r>
              <a:rPr lang="en-US" sz="1600" b="1" dirty="0" smtClean="0">
                <a:ea typeface="+mn-ea"/>
                <a:cs typeface="+mn-cs"/>
              </a:rPr>
              <a:t>Framework</a:t>
            </a:r>
            <a:endParaRPr lang="en-US" sz="1600" b="1" dirty="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None/>
              <a:defRPr/>
            </a:pPr>
            <a:endParaRPr lang="en-US" sz="1600" b="1" dirty="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 dirty="0">
                <a:ea typeface="+mn-ea"/>
                <a:cs typeface="+mn-cs"/>
              </a:rPr>
              <a:t>Goals</a:t>
            </a:r>
            <a:br>
              <a:rPr lang="en-US" sz="1600" dirty="0">
                <a:ea typeface="+mn-ea"/>
                <a:cs typeface="+mn-cs"/>
              </a:rPr>
            </a:br>
            <a:endParaRPr lang="en-US" sz="1600" dirty="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 dirty="0">
                <a:ea typeface="+mn-ea"/>
                <a:cs typeface="+mn-cs"/>
              </a:rPr>
              <a:t>Viewpoints</a:t>
            </a:r>
            <a:br>
              <a:rPr lang="en-US" sz="1600" dirty="0">
                <a:ea typeface="+mn-ea"/>
                <a:cs typeface="+mn-cs"/>
              </a:rPr>
            </a:br>
            <a:endParaRPr lang="en-US" sz="1600" dirty="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 dirty="0">
                <a:ea typeface="+mn-ea"/>
                <a:cs typeface="+mn-cs"/>
              </a:rPr>
              <a:t>Concerns</a:t>
            </a:r>
            <a:br>
              <a:rPr lang="en-US" sz="1600" dirty="0">
                <a:ea typeface="+mn-ea"/>
                <a:cs typeface="+mn-cs"/>
              </a:rPr>
            </a:br>
            <a:endParaRPr lang="en-US" sz="1600" dirty="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 dirty="0">
                <a:ea typeface="+mn-ea"/>
                <a:cs typeface="+mn-cs"/>
              </a:rPr>
              <a:t>Models</a:t>
            </a:r>
            <a:br>
              <a:rPr lang="en-US" sz="1600" dirty="0">
                <a:ea typeface="+mn-ea"/>
                <a:cs typeface="+mn-cs"/>
              </a:rPr>
            </a:br>
            <a:endParaRPr lang="en-US" sz="1600" dirty="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 dirty="0">
                <a:ea typeface="+mn-ea"/>
                <a:cs typeface="+mn-cs"/>
              </a:rPr>
              <a:t>Refinement</a:t>
            </a:r>
            <a:br>
              <a:rPr lang="en-US" sz="1600" dirty="0">
                <a:ea typeface="+mn-ea"/>
                <a:cs typeface="+mn-cs"/>
              </a:rPr>
            </a:br>
            <a:endParaRPr lang="en-US" sz="1600" dirty="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 dirty="0">
                <a:ea typeface="+mn-ea"/>
                <a:cs typeface="+mn-cs"/>
              </a:rPr>
              <a:t>Architecture Styles</a:t>
            </a:r>
          </a:p>
        </p:txBody>
      </p:sp>
      <p:sp>
        <p:nvSpPr>
          <p:cNvPr id="21463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143000"/>
            <a:ext cx="4191000" cy="3962400"/>
          </a:xfrm>
          <a:solidFill>
            <a:schemeClr val="bg1"/>
          </a:solidFill>
          <a:ln w="28575">
            <a:solidFill>
              <a:srgbClr val="CC0066"/>
            </a:solidFill>
          </a:ln>
          <a:effectLst>
            <a:outerShdw blurRad="63500" dist="107763" dir="189000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None/>
              <a:defRPr/>
            </a:pPr>
            <a:r>
              <a:rPr lang="en-US" sz="1600" b="1">
                <a:ea typeface="+mn-ea"/>
                <a:cs typeface="+mn-cs"/>
              </a:rPr>
              <a:t>Process Pragmatics</a:t>
            </a: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None/>
              <a:defRPr/>
            </a:pPr>
            <a:endParaRPr lang="en-US" sz="1600" b="1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>
                <a:ea typeface="+mn-ea"/>
                <a:cs typeface="+mn-cs"/>
              </a:rPr>
              <a:t>Routes: Roadmap, Construction, …</a:t>
            </a:r>
            <a:br>
              <a:rPr lang="en-US" sz="1600">
                <a:ea typeface="+mn-ea"/>
                <a:cs typeface="+mn-cs"/>
              </a:rPr>
            </a:br>
            <a:endParaRPr lang="en-US" sz="160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>
                <a:ea typeface="+mn-ea"/>
                <a:cs typeface="+mn-cs"/>
              </a:rPr>
              <a:t>Different Entry Points</a:t>
            </a:r>
            <a:br>
              <a:rPr lang="en-US" sz="1600">
                <a:ea typeface="+mn-ea"/>
                <a:cs typeface="+mn-cs"/>
              </a:rPr>
            </a:br>
            <a:endParaRPr lang="en-US" sz="160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>
                <a:ea typeface="+mn-ea"/>
                <a:cs typeface="+mn-cs"/>
              </a:rPr>
              <a:t>Iterative and Incremental</a:t>
            </a:r>
            <a:br>
              <a:rPr lang="en-US" sz="1600">
                <a:ea typeface="+mn-ea"/>
                <a:cs typeface="+mn-cs"/>
              </a:rPr>
            </a:br>
            <a:endParaRPr lang="en-US" sz="160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>
                <a:ea typeface="+mn-ea"/>
                <a:cs typeface="+mn-cs"/>
              </a:rPr>
              <a:t>List, Draft, or Dressed Templates</a:t>
            </a:r>
            <a:br>
              <a:rPr lang="en-US" sz="1600">
                <a:ea typeface="+mn-ea"/>
                <a:cs typeface="+mn-cs"/>
              </a:rPr>
            </a:br>
            <a:endParaRPr lang="en-US" sz="160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>
                <a:ea typeface="+mn-ea"/>
                <a:cs typeface="+mn-cs"/>
              </a:rPr>
              <a:t>Guidelines</a:t>
            </a:r>
            <a:br>
              <a:rPr lang="en-US" sz="1600">
                <a:ea typeface="+mn-ea"/>
                <a:cs typeface="+mn-cs"/>
              </a:rPr>
            </a:br>
            <a:endParaRPr lang="en-US" sz="1600"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0"/>
              </a:spcAft>
              <a:buFont typeface="Monotype Sorts" pitchFamily="-106" charset="2"/>
              <a:buChar char="t"/>
              <a:defRPr/>
            </a:pPr>
            <a:r>
              <a:rPr lang="en-US" sz="1600">
                <a:ea typeface="+mn-ea"/>
                <a:cs typeface="+mn-cs"/>
              </a:rPr>
              <a:t>Checklists</a:t>
            </a:r>
          </a:p>
        </p:txBody>
      </p:sp>
      <p:sp>
        <p:nvSpPr>
          <p:cNvPr id="2146309" name="AutoShape 5"/>
          <p:cNvSpPr>
            <a:spLocks noChangeArrowheads="1"/>
          </p:cNvSpPr>
          <p:nvPr/>
        </p:nvSpPr>
        <p:spPr bwMode="auto">
          <a:xfrm>
            <a:off x="381000" y="5410200"/>
            <a:ext cx="3657600" cy="1066800"/>
          </a:xfrm>
          <a:prstGeom prst="wedgeRectCallout">
            <a:avLst>
              <a:gd name="adj1" fmla="val 14713"/>
              <a:gd name="adj2" fmla="val -98361"/>
            </a:avLst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>
              <a:buFontTx/>
              <a:buChar char="•"/>
            </a:pPr>
            <a:r>
              <a:rPr lang="en-US" b="1"/>
              <a:t> A clear and uncompromising reference</a:t>
            </a:r>
            <a:endParaRPr lang="en-US"/>
          </a:p>
          <a:p>
            <a:pPr algn="l">
              <a:buFontTx/>
              <a:buChar char="•"/>
            </a:pPr>
            <a:r>
              <a:rPr lang="en-US"/>
              <a:t> Architecture always ties back to goals. </a:t>
            </a:r>
          </a:p>
          <a:p>
            <a:pPr algn="l">
              <a:buFontTx/>
              <a:buChar char="•"/>
            </a:pPr>
            <a:r>
              <a:rPr lang="en-US"/>
              <a:t> Different presentation suitable to audience</a:t>
            </a:r>
          </a:p>
          <a:p>
            <a:pPr algn="l">
              <a:buFontTx/>
              <a:buChar char="•"/>
            </a:pPr>
            <a:r>
              <a:rPr lang="en-US"/>
              <a:t> Clear and unambiguous architecture</a:t>
            </a:r>
          </a:p>
          <a:p>
            <a:pPr algn="l">
              <a:buFontTx/>
              <a:buChar char="•"/>
            </a:pPr>
            <a:r>
              <a:rPr lang="en-US"/>
              <a:t> Consistency rules across descriptions </a:t>
            </a:r>
          </a:p>
        </p:txBody>
      </p:sp>
      <p:sp>
        <p:nvSpPr>
          <p:cNvPr id="2146310" name="AutoShape 6"/>
          <p:cNvSpPr>
            <a:spLocks noChangeArrowheads="1"/>
          </p:cNvSpPr>
          <p:nvPr/>
        </p:nvSpPr>
        <p:spPr bwMode="auto">
          <a:xfrm>
            <a:off x="4953000" y="5410200"/>
            <a:ext cx="3657600" cy="1066800"/>
          </a:xfrm>
          <a:prstGeom prst="wedgeRectCallout">
            <a:avLst>
              <a:gd name="adj1" fmla="val 14713"/>
              <a:gd name="adj2" fmla="val -98361"/>
            </a:avLst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>
              <a:buFontTx/>
              <a:buChar char="•"/>
            </a:pPr>
            <a:r>
              <a:rPr lang="en-US"/>
              <a:t> </a:t>
            </a:r>
            <a:r>
              <a:rPr lang="en-US" b="1"/>
              <a:t>Full of pragmatic compromise</a:t>
            </a:r>
            <a:endParaRPr lang="en-US"/>
          </a:p>
          <a:p>
            <a:pPr algn="l">
              <a:buFontTx/>
              <a:buChar char="•"/>
            </a:pPr>
            <a:r>
              <a:rPr lang="en-US"/>
              <a:t> Pictures? Tables? Text? </a:t>
            </a:r>
          </a:p>
          <a:p>
            <a:pPr algn="l">
              <a:buFontTx/>
              <a:buChar char="•"/>
            </a:pPr>
            <a:r>
              <a:rPr lang="en-US"/>
              <a:t> How to prioritize and focus work?</a:t>
            </a:r>
          </a:p>
          <a:p>
            <a:pPr algn="l">
              <a:buFontTx/>
              <a:buChar char="•"/>
            </a:pPr>
            <a:r>
              <a:rPr lang="en-US"/>
              <a:t> How much detail is appropriate and when?</a:t>
            </a:r>
          </a:p>
          <a:p>
            <a:pPr algn="l">
              <a:buFontTx/>
              <a:buChar char="•"/>
            </a:pPr>
            <a:r>
              <a:rPr lang="en-US"/>
              <a:t> How to show early value and reduce risk?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4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4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6309" grpId="0" animBg="1" autoUpdateAnimBg="0"/>
      <p:bldP spid="2146310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02860B0-787B-3E4A-8789-314B51AE2287}" type="slidenum">
              <a:rPr kumimoji="0" lang="en-US">
                <a:latin typeface="Verdana" charset="0"/>
              </a:rPr>
              <a:pPr/>
              <a:t>24</a:t>
            </a:fld>
            <a:endParaRPr kumimoji="0" lang="en-US">
              <a:latin typeface="Verdana" charset="0"/>
            </a:endParaRPr>
          </a:p>
        </p:txBody>
      </p:sp>
      <p:sp>
        <p:nvSpPr>
          <p:cNvPr id="2223106" name="Freeform 2"/>
          <p:cNvSpPr>
            <a:spLocks/>
          </p:cNvSpPr>
          <p:nvPr/>
        </p:nvSpPr>
        <p:spPr bwMode="auto">
          <a:xfrm>
            <a:off x="320675" y="1343025"/>
            <a:ext cx="8205788" cy="5045075"/>
          </a:xfrm>
          <a:custGeom>
            <a:avLst/>
            <a:gdLst>
              <a:gd name="T0" fmla="*/ 0 w 5169"/>
              <a:gd name="T1" fmla="*/ 2147483647 h 3178"/>
              <a:gd name="T2" fmla="*/ 2147483647 w 5169"/>
              <a:gd name="T3" fmla="*/ 2147483647 h 3178"/>
              <a:gd name="T4" fmla="*/ 2147483647 w 5169"/>
              <a:gd name="T5" fmla="*/ 2147483647 h 3178"/>
              <a:gd name="T6" fmla="*/ 2147483647 w 5169"/>
              <a:gd name="T7" fmla="*/ 2147483647 h 3178"/>
              <a:gd name="T8" fmla="*/ 2147483647 w 5169"/>
              <a:gd name="T9" fmla="*/ 0 h 3178"/>
              <a:gd name="T10" fmla="*/ 2147483647 w 5169"/>
              <a:gd name="T11" fmla="*/ 0 h 3178"/>
              <a:gd name="T12" fmla="*/ 2147483647 w 5169"/>
              <a:gd name="T13" fmla="*/ 2147483647 h 3178"/>
              <a:gd name="T14" fmla="*/ 0 w 5169"/>
              <a:gd name="T15" fmla="*/ 2147483647 h 317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169"/>
              <a:gd name="T25" fmla="*/ 0 h 3178"/>
              <a:gd name="T26" fmla="*/ 5169 w 5169"/>
              <a:gd name="T27" fmla="*/ 3178 h 317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169" h="3178">
                <a:moveTo>
                  <a:pt x="0" y="3178"/>
                </a:moveTo>
                <a:lnTo>
                  <a:pt x="5169" y="3178"/>
                </a:lnTo>
                <a:lnTo>
                  <a:pt x="5169" y="259"/>
                </a:lnTo>
                <a:lnTo>
                  <a:pt x="771" y="259"/>
                </a:lnTo>
                <a:lnTo>
                  <a:pt x="670" y="0"/>
                </a:lnTo>
                <a:lnTo>
                  <a:pt x="141" y="0"/>
                </a:lnTo>
                <a:lnTo>
                  <a:pt x="2" y="267"/>
                </a:lnTo>
                <a:lnTo>
                  <a:pt x="0" y="3178"/>
                </a:lnTo>
                <a:close/>
              </a:path>
            </a:pathLst>
          </a:custGeom>
          <a:solidFill>
            <a:schemeClr val="bg1">
              <a:alpha val="30196"/>
            </a:schemeClr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107" name="Rectangle 3"/>
          <p:cNvSpPr>
            <a:spLocks noChangeArrowheads="1"/>
          </p:cNvSpPr>
          <p:nvPr/>
        </p:nvSpPr>
        <p:spPr bwMode="auto">
          <a:xfrm>
            <a:off x="3462338" y="4235450"/>
            <a:ext cx="2430462" cy="1874838"/>
          </a:xfrm>
          <a:prstGeom prst="rect">
            <a:avLst/>
          </a:prstGeom>
          <a:gradFill rotWithShape="1">
            <a:gsLst>
              <a:gs pos="0">
                <a:srgbClr val="76472F">
                  <a:alpha val="60001"/>
                </a:srgbClr>
              </a:gs>
              <a:gs pos="100000">
                <a:srgbClr val="FF9966">
                  <a:alpha val="20000"/>
                </a:srgbClr>
              </a:gs>
            </a:gsLst>
            <a:lin ang="5400000" scaled="1"/>
          </a:gradFill>
          <a:ln w="31750">
            <a:solidFill>
              <a:schemeClr val="folHlink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pPr algn="l"/>
            <a:r>
              <a:rPr kumimoji="0" lang="en-US" sz="1200" b="1" u="sng">
                <a:solidFill>
                  <a:schemeClr val="tx2"/>
                </a:solidFill>
              </a:rPr>
              <a:t>Factory Supply Optimizer</a:t>
            </a:r>
          </a:p>
          <a:p>
            <a:pPr algn="l"/>
            <a:endParaRPr kumimoji="0" lang="en-US" sz="1200" b="1" u="sng">
              <a:solidFill>
                <a:schemeClr val="tx2"/>
              </a:solidFill>
            </a:endParaRPr>
          </a:p>
          <a:p>
            <a:pPr algn="l"/>
            <a:endParaRPr kumimoji="0" lang="en-US" sz="1200">
              <a:solidFill>
                <a:schemeClr val="tx2"/>
              </a:solidFill>
            </a:endParaRPr>
          </a:p>
          <a:p>
            <a:pPr algn="l"/>
            <a:endParaRPr kumimoji="0" lang="en-US" sz="1200">
              <a:solidFill>
                <a:schemeClr val="tx2"/>
              </a:solidFill>
            </a:endParaRPr>
          </a:p>
          <a:p>
            <a:pPr algn="l"/>
            <a:endParaRPr kumimoji="0" lang="en-US" sz="1200">
              <a:solidFill>
                <a:schemeClr val="tx2"/>
              </a:solidFill>
            </a:endParaRPr>
          </a:p>
          <a:p>
            <a:pPr algn="l"/>
            <a:endParaRPr kumimoji="0" lang="en-US" sz="1200">
              <a:solidFill>
                <a:schemeClr val="tx2"/>
              </a:solidFill>
            </a:endParaRPr>
          </a:p>
          <a:p>
            <a:pPr algn="l"/>
            <a:endParaRPr kumimoji="0" lang="en-US" sz="1200">
              <a:solidFill>
                <a:schemeClr val="tx2"/>
              </a:solidFill>
            </a:endParaRPr>
          </a:p>
          <a:p>
            <a:pPr algn="l"/>
            <a:endParaRPr kumimoji="0" lang="en-US" sz="1200">
              <a:solidFill>
                <a:schemeClr val="tx2"/>
              </a:solidFill>
            </a:endParaRPr>
          </a:p>
          <a:p>
            <a:pPr algn="l"/>
            <a:r>
              <a:rPr kumimoji="0" lang="en-US" sz="1200">
                <a:solidFill>
                  <a:schemeClr val="tx2"/>
                </a:solidFill>
              </a:rPr>
              <a:t>production load predictions</a:t>
            </a:r>
          </a:p>
          <a:p>
            <a:pPr algn="l"/>
            <a:r>
              <a:rPr kumimoji="0" lang="en-US" sz="1200">
                <a:solidFill>
                  <a:schemeClr val="tx2"/>
                </a:solidFill>
              </a:rPr>
              <a:t>supply scheduling</a:t>
            </a:r>
          </a:p>
        </p:txBody>
      </p:sp>
      <p:sp>
        <p:nvSpPr>
          <p:cNvPr id="2223108" name="Text Box 4"/>
          <p:cNvSpPr txBox="1">
            <a:spLocks noChangeArrowheads="1"/>
          </p:cNvSpPr>
          <p:nvPr/>
        </p:nvSpPr>
        <p:spPr bwMode="auto">
          <a:xfrm>
            <a:off x="423863" y="1395413"/>
            <a:ext cx="10366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kumimoji="0" lang="en-US" sz="1200">
                <a:solidFill>
                  <a:schemeClr val="tx2"/>
                </a:solidFill>
              </a:rPr>
              <a:t>Functionality</a:t>
            </a:r>
          </a:p>
        </p:txBody>
      </p:sp>
      <p:sp>
        <p:nvSpPr>
          <p:cNvPr id="2223109" name="Freeform 5"/>
          <p:cNvSpPr>
            <a:spLocks/>
          </p:cNvSpPr>
          <p:nvPr/>
        </p:nvSpPr>
        <p:spPr bwMode="auto">
          <a:xfrm>
            <a:off x="1611313" y="1343025"/>
            <a:ext cx="1223962" cy="409575"/>
          </a:xfrm>
          <a:custGeom>
            <a:avLst/>
            <a:gdLst>
              <a:gd name="T0" fmla="*/ 0 w 771"/>
              <a:gd name="T1" fmla="*/ 2147483647 h 258"/>
              <a:gd name="T2" fmla="*/ 2147483647 w 771"/>
              <a:gd name="T3" fmla="*/ 0 h 258"/>
              <a:gd name="T4" fmla="*/ 2147483647 w 771"/>
              <a:gd name="T5" fmla="*/ 0 h 258"/>
              <a:gd name="T6" fmla="*/ 2147483647 w 771"/>
              <a:gd name="T7" fmla="*/ 2147483647 h 258"/>
              <a:gd name="T8" fmla="*/ 0 60000 65536"/>
              <a:gd name="T9" fmla="*/ 0 60000 65536"/>
              <a:gd name="T10" fmla="*/ 0 60000 65536"/>
              <a:gd name="T11" fmla="*/ 0 60000 65536"/>
              <a:gd name="T12" fmla="*/ 0 w 771"/>
              <a:gd name="T13" fmla="*/ 0 h 258"/>
              <a:gd name="T14" fmla="*/ 771 w 771"/>
              <a:gd name="T15" fmla="*/ 258 h 2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1" h="258">
                <a:moveTo>
                  <a:pt x="0" y="258"/>
                </a:moveTo>
                <a:lnTo>
                  <a:pt x="116" y="0"/>
                </a:lnTo>
                <a:lnTo>
                  <a:pt x="660" y="0"/>
                </a:lnTo>
                <a:lnTo>
                  <a:pt x="771" y="258"/>
                </a:lnTo>
              </a:path>
            </a:pathLst>
          </a:custGeom>
          <a:solidFill>
            <a:srgbClr val="EAEAEA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110" name="Text Box 6"/>
          <p:cNvSpPr txBox="1">
            <a:spLocks noChangeArrowheads="1"/>
          </p:cNvSpPr>
          <p:nvPr/>
        </p:nvSpPr>
        <p:spPr bwMode="auto">
          <a:xfrm>
            <a:off x="1868488" y="1365250"/>
            <a:ext cx="733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kumimoji="0" lang="en-US" sz="1200">
                <a:solidFill>
                  <a:schemeClr val="tx2"/>
                </a:solidFill>
              </a:rPr>
              <a:t>Security</a:t>
            </a:r>
          </a:p>
        </p:txBody>
      </p:sp>
      <p:sp>
        <p:nvSpPr>
          <p:cNvPr id="2223111" name="Freeform 7"/>
          <p:cNvSpPr>
            <a:spLocks/>
          </p:cNvSpPr>
          <p:nvPr/>
        </p:nvSpPr>
        <p:spPr bwMode="auto">
          <a:xfrm>
            <a:off x="2936875" y="1343025"/>
            <a:ext cx="1223963" cy="409575"/>
          </a:xfrm>
          <a:custGeom>
            <a:avLst/>
            <a:gdLst>
              <a:gd name="T0" fmla="*/ 0 w 771"/>
              <a:gd name="T1" fmla="*/ 2147483647 h 258"/>
              <a:gd name="T2" fmla="*/ 2147483647 w 771"/>
              <a:gd name="T3" fmla="*/ 0 h 258"/>
              <a:gd name="T4" fmla="*/ 2147483647 w 771"/>
              <a:gd name="T5" fmla="*/ 0 h 258"/>
              <a:gd name="T6" fmla="*/ 2147483647 w 771"/>
              <a:gd name="T7" fmla="*/ 2147483647 h 258"/>
              <a:gd name="T8" fmla="*/ 0 60000 65536"/>
              <a:gd name="T9" fmla="*/ 0 60000 65536"/>
              <a:gd name="T10" fmla="*/ 0 60000 65536"/>
              <a:gd name="T11" fmla="*/ 0 60000 65536"/>
              <a:gd name="T12" fmla="*/ 0 w 771"/>
              <a:gd name="T13" fmla="*/ 0 h 258"/>
              <a:gd name="T14" fmla="*/ 771 w 771"/>
              <a:gd name="T15" fmla="*/ 258 h 2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1" h="258">
                <a:moveTo>
                  <a:pt x="0" y="258"/>
                </a:moveTo>
                <a:lnTo>
                  <a:pt x="116" y="0"/>
                </a:lnTo>
                <a:lnTo>
                  <a:pt x="660" y="0"/>
                </a:lnTo>
                <a:lnTo>
                  <a:pt x="771" y="258"/>
                </a:lnTo>
              </a:path>
            </a:pathLst>
          </a:custGeom>
          <a:solidFill>
            <a:srgbClr val="EAEAEA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112" name="Text Box 8"/>
          <p:cNvSpPr txBox="1">
            <a:spLocks noChangeArrowheads="1"/>
          </p:cNvSpPr>
          <p:nvPr/>
        </p:nvSpPr>
        <p:spPr bwMode="auto">
          <a:xfrm>
            <a:off x="3032125" y="1365250"/>
            <a:ext cx="1054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kumimoji="0" lang="en-US" sz="1200">
                <a:solidFill>
                  <a:schemeClr val="tx2"/>
                </a:solidFill>
              </a:rPr>
              <a:t>Performance</a:t>
            </a:r>
          </a:p>
        </p:txBody>
      </p:sp>
      <p:sp>
        <p:nvSpPr>
          <p:cNvPr id="2223113" name="Freeform 9"/>
          <p:cNvSpPr>
            <a:spLocks/>
          </p:cNvSpPr>
          <p:nvPr/>
        </p:nvSpPr>
        <p:spPr bwMode="auto">
          <a:xfrm>
            <a:off x="4244975" y="1343025"/>
            <a:ext cx="1223963" cy="409575"/>
          </a:xfrm>
          <a:custGeom>
            <a:avLst/>
            <a:gdLst>
              <a:gd name="T0" fmla="*/ 0 w 771"/>
              <a:gd name="T1" fmla="*/ 2147483647 h 258"/>
              <a:gd name="T2" fmla="*/ 2147483647 w 771"/>
              <a:gd name="T3" fmla="*/ 0 h 258"/>
              <a:gd name="T4" fmla="*/ 2147483647 w 771"/>
              <a:gd name="T5" fmla="*/ 0 h 258"/>
              <a:gd name="T6" fmla="*/ 2147483647 w 771"/>
              <a:gd name="T7" fmla="*/ 2147483647 h 258"/>
              <a:gd name="T8" fmla="*/ 0 60000 65536"/>
              <a:gd name="T9" fmla="*/ 0 60000 65536"/>
              <a:gd name="T10" fmla="*/ 0 60000 65536"/>
              <a:gd name="T11" fmla="*/ 0 60000 65536"/>
              <a:gd name="T12" fmla="*/ 0 w 771"/>
              <a:gd name="T13" fmla="*/ 0 h 258"/>
              <a:gd name="T14" fmla="*/ 771 w 771"/>
              <a:gd name="T15" fmla="*/ 258 h 2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1" h="258">
                <a:moveTo>
                  <a:pt x="0" y="258"/>
                </a:moveTo>
                <a:lnTo>
                  <a:pt x="116" y="0"/>
                </a:lnTo>
                <a:lnTo>
                  <a:pt x="660" y="0"/>
                </a:lnTo>
                <a:lnTo>
                  <a:pt x="771" y="258"/>
                </a:lnTo>
              </a:path>
            </a:pathLst>
          </a:custGeom>
          <a:solidFill>
            <a:srgbClr val="EAEAEA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114" name="Text Box 10"/>
          <p:cNvSpPr txBox="1">
            <a:spLocks noChangeArrowheads="1"/>
          </p:cNvSpPr>
          <p:nvPr/>
        </p:nvSpPr>
        <p:spPr bwMode="auto">
          <a:xfrm>
            <a:off x="4383088" y="1365250"/>
            <a:ext cx="9683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kumimoji="0" lang="en-US" sz="1200">
                <a:solidFill>
                  <a:schemeClr val="tx2"/>
                </a:solidFill>
              </a:rPr>
              <a:t>Technology</a:t>
            </a:r>
          </a:p>
        </p:txBody>
      </p:sp>
      <p:sp>
        <p:nvSpPr>
          <p:cNvPr id="2223115" name="Freeform 11"/>
          <p:cNvSpPr>
            <a:spLocks/>
          </p:cNvSpPr>
          <p:nvPr/>
        </p:nvSpPr>
        <p:spPr bwMode="auto">
          <a:xfrm>
            <a:off x="5554663" y="1343025"/>
            <a:ext cx="1223962" cy="409575"/>
          </a:xfrm>
          <a:custGeom>
            <a:avLst/>
            <a:gdLst>
              <a:gd name="T0" fmla="*/ 0 w 771"/>
              <a:gd name="T1" fmla="*/ 2147483647 h 258"/>
              <a:gd name="T2" fmla="*/ 2147483647 w 771"/>
              <a:gd name="T3" fmla="*/ 0 h 258"/>
              <a:gd name="T4" fmla="*/ 2147483647 w 771"/>
              <a:gd name="T5" fmla="*/ 0 h 258"/>
              <a:gd name="T6" fmla="*/ 2147483647 w 771"/>
              <a:gd name="T7" fmla="*/ 2147483647 h 258"/>
              <a:gd name="T8" fmla="*/ 0 60000 65536"/>
              <a:gd name="T9" fmla="*/ 0 60000 65536"/>
              <a:gd name="T10" fmla="*/ 0 60000 65536"/>
              <a:gd name="T11" fmla="*/ 0 60000 65536"/>
              <a:gd name="T12" fmla="*/ 0 w 771"/>
              <a:gd name="T13" fmla="*/ 0 h 258"/>
              <a:gd name="T14" fmla="*/ 771 w 771"/>
              <a:gd name="T15" fmla="*/ 258 h 2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1" h="258">
                <a:moveTo>
                  <a:pt x="0" y="258"/>
                </a:moveTo>
                <a:lnTo>
                  <a:pt x="116" y="0"/>
                </a:lnTo>
                <a:lnTo>
                  <a:pt x="660" y="0"/>
                </a:lnTo>
                <a:lnTo>
                  <a:pt x="771" y="258"/>
                </a:lnTo>
              </a:path>
            </a:pathLst>
          </a:custGeom>
          <a:solidFill>
            <a:srgbClr val="EAEAEA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3116" name="Text Box 12"/>
          <p:cNvSpPr txBox="1">
            <a:spLocks noChangeArrowheads="1"/>
          </p:cNvSpPr>
          <p:nvPr/>
        </p:nvSpPr>
        <p:spPr bwMode="auto">
          <a:xfrm>
            <a:off x="6005513" y="136525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kumimoji="0" lang="en-US" sz="120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2223117" name="Rectangle 13"/>
          <p:cNvSpPr>
            <a:spLocks noChangeArrowheads="1"/>
          </p:cNvSpPr>
          <p:nvPr/>
        </p:nvSpPr>
        <p:spPr bwMode="auto">
          <a:xfrm>
            <a:off x="3749675" y="5067300"/>
            <a:ext cx="742950" cy="412750"/>
          </a:xfrm>
          <a:prstGeom prst="rect">
            <a:avLst/>
          </a:prstGeom>
          <a:noFill/>
          <a:ln w="317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b"/>
          <a:lstStyle/>
          <a:p>
            <a:r>
              <a:rPr kumimoji="0" lang="en-US" sz="900">
                <a:solidFill>
                  <a:schemeClr val="tx2"/>
                </a:solidFill>
              </a:rPr>
              <a:t>scheduling</a:t>
            </a:r>
          </a:p>
        </p:txBody>
      </p:sp>
      <p:sp>
        <p:nvSpPr>
          <p:cNvPr id="2223118" name="Rectangle 14"/>
          <p:cNvSpPr>
            <a:spLocks noChangeArrowheads="1"/>
          </p:cNvSpPr>
          <p:nvPr/>
        </p:nvSpPr>
        <p:spPr bwMode="auto">
          <a:xfrm>
            <a:off x="5000625" y="5003800"/>
            <a:ext cx="601663" cy="708025"/>
          </a:xfrm>
          <a:prstGeom prst="rect">
            <a:avLst/>
          </a:prstGeom>
          <a:noFill/>
          <a:ln w="317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b"/>
          <a:lstStyle/>
          <a:p>
            <a:r>
              <a:rPr kumimoji="0" lang="en-US" sz="900">
                <a:solidFill>
                  <a:schemeClr val="tx2"/>
                </a:solidFill>
              </a:rPr>
              <a:t>predictions</a:t>
            </a:r>
          </a:p>
        </p:txBody>
      </p:sp>
      <p:sp>
        <p:nvSpPr>
          <p:cNvPr id="2223119" name="Rectangle 15"/>
          <p:cNvSpPr>
            <a:spLocks noChangeArrowheads="1"/>
          </p:cNvSpPr>
          <p:nvPr/>
        </p:nvSpPr>
        <p:spPr bwMode="auto">
          <a:xfrm>
            <a:off x="6743700" y="4327525"/>
            <a:ext cx="709613" cy="682625"/>
          </a:xfrm>
          <a:prstGeom prst="rect">
            <a:avLst/>
          </a:prstGeom>
          <a:gradFill rotWithShape="1">
            <a:gsLst>
              <a:gs pos="0">
                <a:srgbClr val="DDDDDD">
                  <a:gamma/>
                  <a:shade val="46275"/>
                  <a:invGamma/>
                  <a:alpha val="80000"/>
                </a:srgbClr>
              </a:gs>
              <a:gs pos="50000">
                <a:srgbClr val="DDDDDD">
                  <a:alpha val="60001"/>
                </a:srgbClr>
              </a:gs>
              <a:gs pos="100000">
                <a:srgbClr val="DDDDDD">
                  <a:gamma/>
                  <a:shade val="46275"/>
                  <a:invGamma/>
                  <a:alpha val="80000"/>
                </a:srgb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/>
          <a:lstStyle/>
          <a:p>
            <a:pPr>
              <a:defRPr/>
            </a:pPr>
            <a:r>
              <a:rPr kumimoji="0" lang="en-US" sz="1000">
                <a:solidFill>
                  <a:schemeClr val="tx2"/>
                </a:solidFill>
                <a:latin typeface="Arial" pitchFamily="-106" charset="0"/>
                <a:ea typeface="+mn-ea"/>
                <a:cs typeface="+mn-cs"/>
              </a:rPr>
              <a:t>supplier</a:t>
            </a:r>
          </a:p>
          <a:p>
            <a:pPr>
              <a:defRPr/>
            </a:pPr>
            <a:r>
              <a:rPr kumimoji="0" lang="en-US" sz="1000">
                <a:solidFill>
                  <a:schemeClr val="tx2"/>
                </a:solidFill>
                <a:latin typeface="Arial" pitchFamily="-106" charset="0"/>
                <a:ea typeface="+mn-ea"/>
                <a:cs typeface="+mn-cs"/>
              </a:rPr>
              <a:t>inventory</a:t>
            </a:r>
          </a:p>
        </p:txBody>
      </p:sp>
      <p:sp>
        <p:nvSpPr>
          <p:cNvPr id="2223120" name="Rectangle 16"/>
          <p:cNvSpPr>
            <a:spLocks noChangeArrowheads="1"/>
          </p:cNvSpPr>
          <p:nvPr/>
        </p:nvSpPr>
        <p:spPr bwMode="auto">
          <a:xfrm>
            <a:off x="2290763" y="4460875"/>
            <a:ext cx="709612" cy="682625"/>
          </a:xfrm>
          <a:prstGeom prst="rect">
            <a:avLst/>
          </a:prstGeom>
          <a:gradFill rotWithShape="1">
            <a:gsLst>
              <a:gs pos="0">
                <a:srgbClr val="DDDDDD">
                  <a:gamma/>
                  <a:shade val="46275"/>
                  <a:invGamma/>
                  <a:alpha val="80000"/>
                </a:srgbClr>
              </a:gs>
              <a:gs pos="50000">
                <a:srgbClr val="DDDDDD">
                  <a:alpha val="60001"/>
                </a:srgbClr>
              </a:gs>
              <a:gs pos="100000">
                <a:srgbClr val="DDDDDD">
                  <a:gamma/>
                  <a:shade val="46275"/>
                  <a:invGamma/>
                  <a:alpha val="80000"/>
                </a:srgb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/>
          <a:lstStyle/>
          <a:p>
            <a:pPr>
              <a:defRPr/>
            </a:pPr>
            <a:r>
              <a:rPr kumimoji="0" lang="en-US" sz="1000">
                <a:solidFill>
                  <a:schemeClr val="tx2"/>
                </a:solidFill>
                <a:latin typeface="Arial" pitchFamily="-106" charset="0"/>
                <a:ea typeface="+mn-ea"/>
                <a:cs typeface="+mn-cs"/>
              </a:rPr>
              <a:t>deliveries</a:t>
            </a:r>
          </a:p>
        </p:txBody>
      </p:sp>
      <p:pic>
        <p:nvPicPr>
          <p:cNvPr id="2223121" name="Picture 17" descr="MCj0237379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4868863"/>
            <a:ext cx="584200" cy="668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3122" name="Picture 18" descr="MCj0233536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75" y="4341813"/>
            <a:ext cx="539750" cy="57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3123" name="Picture 19" descr="j0292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5462588"/>
            <a:ext cx="506412" cy="47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3124" name="Oval 20"/>
          <p:cNvSpPr>
            <a:spLocks noChangeArrowheads="1"/>
          </p:cNvSpPr>
          <p:nvPr/>
        </p:nvSpPr>
        <p:spPr bwMode="auto">
          <a:xfrm>
            <a:off x="4510088" y="1827213"/>
            <a:ext cx="209550" cy="209550"/>
          </a:xfrm>
          <a:prstGeom prst="ellipse">
            <a:avLst/>
          </a:prstGeom>
          <a:solidFill>
            <a:srgbClr val="33CC33"/>
          </a:solidFill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223125" name="AutoShape 21"/>
          <p:cNvCxnSpPr>
            <a:cxnSpLocks noChangeShapeType="1"/>
            <a:stCxn id="2223124" idx="6"/>
          </p:cNvCxnSpPr>
          <p:nvPr/>
        </p:nvCxnSpPr>
        <p:spPr bwMode="auto">
          <a:xfrm>
            <a:off x="4735513" y="1931988"/>
            <a:ext cx="3284537" cy="2409825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26" name="AutoShape 22"/>
          <p:cNvCxnSpPr>
            <a:cxnSpLocks noChangeShapeType="1"/>
            <a:stCxn id="2223124" idx="2"/>
          </p:cNvCxnSpPr>
          <p:nvPr/>
        </p:nvCxnSpPr>
        <p:spPr bwMode="auto">
          <a:xfrm rot="10800000" flipV="1">
            <a:off x="654050" y="1931988"/>
            <a:ext cx="3840163" cy="2936875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3127" name="Oval 23"/>
          <p:cNvSpPr>
            <a:spLocks noChangeArrowheads="1"/>
          </p:cNvSpPr>
          <p:nvPr/>
        </p:nvSpPr>
        <p:spPr bwMode="auto">
          <a:xfrm>
            <a:off x="4583113" y="2292350"/>
            <a:ext cx="98425" cy="98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223128" name="AutoShape 24"/>
          <p:cNvCxnSpPr>
            <a:cxnSpLocks noChangeShapeType="1"/>
            <a:stCxn id="2223127" idx="0"/>
            <a:endCxn id="2223124" idx="4"/>
          </p:cNvCxnSpPr>
          <p:nvPr/>
        </p:nvCxnSpPr>
        <p:spPr bwMode="auto">
          <a:xfrm flipH="1" flipV="1">
            <a:off x="4614863" y="2052638"/>
            <a:ext cx="17462" cy="2397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3129" name="Oval 25"/>
          <p:cNvSpPr>
            <a:spLocks noChangeArrowheads="1"/>
          </p:cNvSpPr>
          <p:nvPr/>
        </p:nvSpPr>
        <p:spPr bwMode="auto">
          <a:xfrm>
            <a:off x="4495800" y="2919413"/>
            <a:ext cx="209550" cy="209550"/>
          </a:xfrm>
          <a:prstGeom prst="ellipse">
            <a:avLst/>
          </a:prstGeom>
          <a:solidFill>
            <a:srgbClr val="33CC3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3130" name="Oval 26"/>
          <p:cNvSpPr>
            <a:spLocks noChangeArrowheads="1"/>
          </p:cNvSpPr>
          <p:nvPr/>
        </p:nvSpPr>
        <p:spPr bwMode="auto">
          <a:xfrm>
            <a:off x="5638800" y="2895600"/>
            <a:ext cx="209550" cy="209550"/>
          </a:xfrm>
          <a:prstGeom prst="ellipse">
            <a:avLst/>
          </a:prstGeom>
          <a:solidFill>
            <a:srgbClr val="33CC3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223131" name="AutoShape 27"/>
          <p:cNvCxnSpPr>
            <a:cxnSpLocks noChangeShapeType="1"/>
            <a:endCxn id="2223127" idx="2"/>
          </p:cNvCxnSpPr>
          <p:nvPr/>
        </p:nvCxnSpPr>
        <p:spPr bwMode="auto">
          <a:xfrm flipV="1">
            <a:off x="2605088" y="2341563"/>
            <a:ext cx="1978025" cy="6492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32" name="AutoShape 28"/>
          <p:cNvCxnSpPr>
            <a:cxnSpLocks noChangeShapeType="1"/>
            <a:stCxn id="2223129" idx="0"/>
            <a:endCxn id="2223127" idx="4"/>
          </p:cNvCxnSpPr>
          <p:nvPr/>
        </p:nvCxnSpPr>
        <p:spPr bwMode="auto">
          <a:xfrm flipV="1">
            <a:off x="4600575" y="2390775"/>
            <a:ext cx="31750" cy="5286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33" name="AutoShape 29"/>
          <p:cNvCxnSpPr>
            <a:cxnSpLocks noChangeShapeType="1"/>
            <a:stCxn id="2223130" idx="1"/>
            <a:endCxn id="2223127" idx="6"/>
          </p:cNvCxnSpPr>
          <p:nvPr/>
        </p:nvCxnSpPr>
        <p:spPr bwMode="auto">
          <a:xfrm flipH="1" flipV="1">
            <a:off x="4681538" y="2341563"/>
            <a:ext cx="987425" cy="584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34" name="AutoShape 30"/>
          <p:cNvCxnSpPr>
            <a:cxnSpLocks noChangeShapeType="1"/>
            <a:stCxn id="2223130" idx="6"/>
          </p:cNvCxnSpPr>
          <p:nvPr/>
        </p:nvCxnSpPr>
        <p:spPr bwMode="auto">
          <a:xfrm>
            <a:off x="5848350" y="3000375"/>
            <a:ext cx="2171700" cy="1341438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35" name="AutoShape 31"/>
          <p:cNvCxnSpPr>
            <a:cxnSpLocks noChangeShapeType="1"/>
            <a:stCxn id="2223130" idx="5"/>
          </p:cNvCxnSpPr>
          <p:nvPr/>
        </p:nvCxnSpPr>
        <p:spPr bwMode="auto">
          <a:xfrm rot="16200000" flipH="1">
            <a:off x="5832475" y="3060701"/>
            <a:ext cx="1252537" cy="1281112"/>
          </a:xfrm>
          <a:prstGeom prst="curvedConnector3">
            <a:avLst>
              <a:gd name="adj1" fmla="val 51204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36" name="AutoShape 32"/>
          <p:cNvCxnSpPr>
            <a:cxnSpLocks noChangeShapeType="1"/>
            <a:stCxn id="2223129" idx="6"/>
          </p:cNvCxnSpPr>
          <p:nvPr/>
        </p:nvCxnSpPr>
        <p:spPr bwMode="auto">
          <a:xfrm>
            <a:off x="4705350" y="3024188"/>
            <a:ext cx="2038350" cy="16446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37" name="AutoShape 33"/>
          <p:cNvCxnSpPr>
            <a:cxnSpLocks noChangeShapeType="1"/>
            <a:stCxn id="2223129" idx="2"/>
          </p:cNvCxnSpPr>
          <p:nvPr/>
        </p:nvCxnSpPr>
        <p:spPr bwMode="auto">
          <a:xfrm rot="10800000" flipV="1">
            <a:off x="2646363" y="3024188"/>
            <a:ext cx="1849437" cy="1436687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38" name="AutoShape 34"/>
          <p:cNvCxnSpPr>
            <a:cxnSpLocks noChangeShapeType="1"/>
          </p:cNvCxnSpPr>
          <p:nvPr/>
        </p:nvCxnSpPr>
        <p:spPr bwMode="auto">
          <a:xfrm rot="16200000" flipH="1">
            <a:off x="1956595" y="3771106"/>
            <a:ext cx="1338262" cy="41275"/>
          </a:xfrm>
          <a:prstGeom prst="curvedConnector3">
            <a:avLst>
              <a:gd name="adj1" fmla="val 4994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39" name="AutoShape 35"/>
          <p:cNvCxnSpPr>
            <a:cxnSpLocks noChangeShapeType="1"/>
          </p:cNvCxnSpPr>
          <p:nvPr/>
        </p:nvCxnSpPr>
        <p:spPr bwMode="auto">
          <a:xfrm rot="10800000" flipV="1">
            <a:off x="1658938" y="3057525"/>
            <a:ext cx="855662" cy="1601788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40" name="AutoShape 36"/>
          <p:cNvCxnSpPr>
            <a:cxnSpLocks noChangeShapeType="1"/>
            <a:stCxn id="2223118" idx="3"/>
          </p:cNvCxnSpPr>
          <p:nvPr/>
        </p:nvCxnSpPr>
        <p:spPr bwMode="auto">
          <a:xfrm flipV="1">
            <a:off x="5618163" y="5010150"/>
            <a:ext cx="1481137" cy="347663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41" name="AutoShape 37"/>
          <p:cNvCxnSpPr>
            <a:cxnSpLocks noChangeShapeType="1"/>
            <a:stCxn id="2223118" idx="1"/>
            <a:endCxn id="2223117" idx="3"/>
          </p:cNvCxnSpPr>
          <p:nvPr/>
        </p:nvCxnSpPr>
        <p:spPr bwMode="auto">
          <a:xfrm rot="10800000">
            <a:off x="4508500" y="5273675"/>
            <a:ext cx="476250" cy="8413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42" name="AutoShape 38"/>
          <p:cNvCxnSpPr>
            <a:cxnSpLocks noChangeShapeType="1"/>
            <a:stCxn id="2223117" idx="1"/>
          </p:cNvCxnSpPr>
          <p:nvPr/>
        </p:nvCxnSpPr>
        <p:spPr bwMode="auto">
          <a:xfrm rot="10800000">
            <a:off x="3000375" y="4802188"/>
            <a:ext cx="733425" cy="471487"/>
          </a:xfrm>
          <a:prstGeom prst="bentConnector3">
            <a:avLst>
              <a:gd name="adj1" fmla="val 4891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43" name="AutoShape 39"/>
          <p:cNvCxnSpPr>
            <a:cxnSpLocks noChangeShapeType="1"/>
          </p:cNvCxnSpPr>
          <p:nvPr/>
        </p:nvCxnSpPr>
        <p:spPr bwMode="auto">
          <a:xfrm rot="16200000" flipH="1">
            <a:off x="2523332" y="5266531"/>
            <a:ext cx="319088" cy="73025"/>
          </a:xfrm>
          <a:prstGeom prst="bentConnector3">
            <a:avLst>
              <a:gd name="adj1" fmla="val 4975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44" name="AutoShape 40"/>
          <p:cNvCxnSpPr>
            <a:cxnSpLocks noChangeShapeType="1"/>
          </p:cNvCxnSpPr>
          <p:nvPr/>
        </p:nvCxnSpPr>
        <p:spPr bwMode="auto">
          <a:xfrm rot="10800000" flipV="1">
            <a:off x="2065338" y="4802188"/>
            <a:ext cx="225425" cy="158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45" name="AutoShape 41"/>
          <p:cNvCxnSpPr>
            <a:cxnSpLocks noChangeShapeType="1"/>
          </p:cNvCxnSpPr>
          <p:nvPr/>
        </p:nvCxnSpPr>
        <p:spPr bwMode="auto">
          <a:xfrm rot="10800000" flipV="1">
            <a:off x="7453313" y="4630738"/>
            <a:ext cx="296862" cy="38100"/>
          </a:xfrm>
          <a:prstGeom prst="bentConnector3">
            <a:avLst>
              <a:gd name="adj1" fmla="val 50269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223146" name="Picture 42" descr="MCj02335400000[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659313"/>
            <a:ext cx="812800" cy="287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3147" name="AutoShape 43"/>
          <p:cNvSpPr>
            <a:spLocks noChangeArrowheads="1"/>
          </p:cNvSpPr>
          <p:nvPr/>
        </p:nvSpPr>
        <p:spPr bwMode="auto">
          <a:xfrm>
            <a:off x="2057400" y="762000"/>
            <a:ext cx="2890838" cy="511175"/>
          </a:xfrm>
          <a:prstGeom prst="wedgeRectCallout">
            <a:avLst>
              <a:gd name="adj1" fmla="val 34019"/>
              <a:gd name="adj2" fmla="val 165838"/>
            </a:avLst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0" lang="en-US">
                <a:solidFill>
                  <a:schemeClr val="tx2"/>
                </a:solidFill>
              </a:rPr>
              <a:t>2a: Goal - Factories supplied just in time from supplier warehouses</a:t>
            </a:r>
          </a:p>
        </p:txBody>
      </p:sp>
      <p:sp>
        <p:nvSpPr>
          <p:cNvPr id="2223148" name="AutoShape 44"/>
          <p:cNvSpPr>
            <a:spLocks noChangeArrowheads="1"/>
          </p:cNvSpPr>
          <p:nvPr/>
        </p:nvSpPr>
        <p:spPr bwMode="auto">
          <a:xfrm>
            <a:off x="4953000" y="1793875"/>
            <a:ext cx="3962400" cy="492125"/>
          </a:xfrm>
          <a:prstGeom prst="wedgeRectCallout">
            <a:avLst>
              <a:gd name="adj1" fmla="val -57491"/>
              <a:gd name="adj2" fmla="val 36773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kumimoji="0" lang="en-US">
                <a:solidFill>
                  <a:schemeClr val="tx2"/>
                </a:solidFill>
              </a:rPr>
              <a:t>3: Refinement to sub-goals + domain properties on sub-domains</a:t>
            </a:r>
          </a:p>
        </p:txBody>
      </p:sp>
      <p:sp>
        <p:nvSpPr>
          <p:cNvPr id="2223149" name="Oval 45"/>
          <p:cNvSpPr>
            <a:spLocks noChangeArrowheads="1"/>
          </p:cNvSpPr>
          <p:nvPr/>
        </p:nvSpPr>
        <p:spPr bwMode="auto">
          <a:xfrm>
            <a:off x="4608513" y="3881438"/>
            <a:ext cx="98425" cy="984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223150" name="AutoShape 46"/>
          <p:cNvCxnSpPr>
            <a:cxnSpLocks noChangeShapeType="1"/>
            <a:stCxn id="2223149" idx="0"/>
            <a:endCxn id="2223129" idx="4"/>
          </p:cNvCxnSpPr>
          <p:nvPr/>
        </p:nvCxnSpPr>
        <p:spPr bwMode="auto">
          <a:xfrm flipH="1" flipV="1">
            <a:off x="4600575" y="3128963"/>
            <a:ext cx="57150" cy="752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3151" name="Oval 47"/>
          <p:cNvSpPr>
            <a:spLocks noChangeArrowheads="1"/>
          </p:cNvSpPr>
          <p:nvPr/>
        </p:nvSpPr>
        <p:spPr bwMode="auto">
          <a:xfrm>
            <a:off x="4029075" y="4513263"/>
            <a:ext cx="209550" cy="209550"/>
          </a:xfrm>
          <a:prstGeom prst="ellipse">
            <a:avLst/>
          </a:prstGeom>
          <a:solidFill>
            <a:srgbClr val="33CC3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3152" name="Oval 48"/>
          <p:cNvSpPr>
            <a:spLocks noChangeArrowheads="1"/>
          </p:cNvSpPr>
          <p:nvPr/>
        </p:nvSpPr>
        <p:spPr bwMode="auto">
          <a:xfrm>
            <a:off x="5137150" y="4514850"/>
            <a:ext cx="209550" cy="209550"/>
          </a:xfrm>
          <a:prstGeom prst="ellipse">
            <a:avLst/>
          </a:prstGeom>
          <a:solidFill>
            <a:srgbClr val="33CC3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223153" name="AutoShape 49"/>
          <p:cNvCxnSpPr>
            <a:cxnSpLocks noChangeShapeType="1"/>
            <a:stCxn id="2223151" idx="0"/>
            <a:endCxn id="2223149" idx="2"/>
          </p:cNvCxnSpPr>
          <p:nvPr/>
        </p:nvCxnSpPr>
        <p:spPr bwMode="auto">
          <a:xfrm flipV="1">
            <a:off x="4133850" y="3930650"/>
            <a:ext cx="474663" cy="5826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54" name="AutoShape 50"/>
          <p:cNvCxnSpPr>
            <a:cxnSpLocks noChangeShapeType="1"/>
            <a:stCxn id="2223152" idx="1"/>
            <a:endCxn id="2223149" idx="6"/>
          </p:cNvCxnSpPr>
          <p:nvPr/>
        </p:nvCxnSpPr>
        <p:spPr bwMode="auto">
          <a:xfrm flipH="1" flipV="1">
            <a:off x="4706938" y="3930650"/>
            <a:ext cx="460375" cy="6143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55" name="AutoShape 51"/>
          <p:cNvCxnSpPr>
            <a:cxnSpLocks noChangeShapeType="1"/>
            <a:stCxn id="2223152" idx="6"/>
            <a:endCxn id="2223118" idx="3"/>
          </p:cNvCxnSpPr>
          <p:nvPr/>
        </p:nvCxnSpPr>
        <p:spPr bwMode="auto">
          <a:xfrm>
            <a:off x="5346700" y="4619625"/>
            <a:ext cx="271463" cy="738188"/>
          </a:xfrm>
          <a:prstGeom prst="curvedConnector3">
            <a:avLst>
              <a:gd name="adj1" fmla="val 177778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56" name="AutoShape 52"/>
          <p:cNvCxnSpPr>
            <a:cxnSpLocks noChangeShapeType="1"/>
            <a:stCxn id="2223152" idx="2"/>
            <a:endCxn id="2223118" idx="1"/>
          </p:cNvCxnSpPr>
          <p:nvPr/>
        </p:nvCxnSpPr>
        <p:spPr bwMode="auto">
          <a:xfrm rot="10800000" flipV="1">
            <a:off x="4984750" y="4619625"/>
            <a:ext cx="152400" cy="738188"/>
          </a:xfrm>
          <a:prstGeom prst="curvedConnector3">
            <a:avLst>
              <a:gd name="adj1" fmla="val 239583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57" name="AutoShape 53"/>
          <p:cNvCxnSpPr>
            <a:cxnSpLocks noChangeShapeType="1"/>
            <a:stCxn id="2223151" idx="6"/>
            <a:endCxn id="2223117" idx="3"/>
          </p:cNvCxnSpPr>
          <p:nvPr/>
        </p:nvCxnSpPr>
        <p:spPr bwMode="auto">
          <a:xfrm>
            <a:off x="4238625" y="4618038"/>
            <a:ext cx="269875" cy="655637"/>
          </a:xfrm>
          <a:prstGeom prst="curvedConnector3">
            <a:avLst>
              <a:gd name="adj1" fmla="val 178824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3158" name="AutoShape 54"/>
          <p:cNvCxnSpPr>
            <a:cxnSpLocks noChangeShapeType="1"/>
            <a:stCxn id="2223151" idx="2"/>
            <a:endCxn id="2223117" idx="1"/>
          </p:cNvCxnSpPr>
          <p:nvPr/>
        </p:nvCxnSpPr>
        <p:spPr bwMode="auto">
          <a:xfrm rot="10800000" flipV="1">
            <a:off x="3733800" y="4618038"/>
            <a:ext cx="295275" cy="655637"/>
          </a:xfrm>
          <a:prstGeom prst="curvedConnector3">
            <a:avLst>
              <a:gd name="adj1" fmla="val 172042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3159" name="AutoShape 55"/>
          <p:cNvSpPr>
            <a:spLocks noChangeArrowheads="1"/>
          </p:cNvSpPr>
          <p:nvPr/>
        </p:nvSpPr>
        <p:spPr bwMode="auto">
          <a:xfrm>
            <a:off x="4911725" y="5954713"/>
            <a:ext cx="3470275" cy="741362"/>
          </a:xfrm>
          <a:prstGeom prst="wedgeRectCallout">
            <a:avLst>
              <a:gd name="adj1" fmla="val -21181"/>
              <a:gd name="adj2" fmla="val -86403"/>
            </a:avLst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kumimoji="0" lang="en-US">
                <a:solidFill>
                  <a:schemeClr val="tx2"/>
                </a:solidFill>
              </a:rPr>
              <a:t>5: Applications, Components, Connectors</a:t>
            </a:r>
          </a:p>
          <a:p>
            <a:pPr algn="l"/>
            <a:r>
              <a:rPr kumimoji="0" lang="en-US">
                <a:solidFill>
                  <a:schemeClr val="tx2"/>
                </a:solidFill>
              </a:rPr>
              <a:t>– required or given properties for each</a:t>
            </a:r>
          </a:p>
          <a:p>
            <a:pPr algn="l"/>
            <a:r>
              <a:rPr kumimoji="0" lang="en-US">
                <a:solidFill>
                  <a:schemeClr val="tx2"/>
                </a:solidFill>
              </a:rPr>
              <a:t>–</a:t>
            </a:r>
            <a:r>
              <a:rPr kumimoji="0" lang="en-US"/>
              <a:t> </a:t>
            </a:r>
            <a:r>
              <a:rPr kumimoji="0" lang="en-US">
                <a:solidFill>
                  <a:schemeClr val="tx2"/>
                </a:solidFill>
              </a:rPr>
              <a:t>end-to-end satisfaction of goals</a:t>
            </a:r>
          </a:p>
        </p:txBody>
      </p:sp>
      <p:sp>
        <p:nvSpPr>
          <p:cNvPr id="2223160" name="AutoShape 56"/>
          <p:cNvSpPr>
            <a:spLocks noChangeArrowheads="1"/>
          </p:cNvSpPr>
          <p:nvPr/>
        </p:nvSpPr>
        <p:spPr bwMode="auto">
          <a:xfrm>
            <a:off x="838200" y="6116638"/>
            <a:ext cx="2743200" cy="741362"/>
          </a:xfrm>
          <a:prstGeom prst="wedgeRectCallout">
            <a:avLst>
              <a:gd name="adj1" fmla="val 44907"/>
              <a:gd name="adj2" fmla="val -93468"/>
            </a:avLst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kumimoji="0" lang="en-US">
                <a:solidFill>
                  <a:schemeClr val="tx2"/>
                </a:solidFill>
              </a:rPr>
              <a:t>6: Goals and Domain Model are refined in parallel, to  granular goals and components</a:t>
            </a:r>
          </a:p>
        </p:txBody>
      </p:sp>
      <p:cxnSp>
        <p:nvCxnSpPr>
          <p:cNvPr id="2223161" name="AutoShape 57"/>
          <p:cNvCxnSpPr>
            <a:cxnSpLocks noChangeShapeType="1"/>
          </p:cNvCxnSpPr>
          <p:nvPr/>
        </p:nvCxnSpPr>
        <p:spPr bwMode="auto">
          <a:xfrm rot="10800000" flipV="1">
            <a:off x="654050" y="3057525"/>
            <a:ext cx="1860550" cy="1811338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3162" name="AutoShape 58"/>
          <p:cNvSpPr>
            <a:spLocks noChangeArrowheads="1"/>
          </p:cNvSpPr>
          <p:nvPr/>
        </p:nvSpPr>
        <p:spPr bwMode="auto">
          <a:xfrm>
            <a:off x="98425" y="1978025"/>
            <a:ext cx="1984375" cy="993775"/>
          </a:xfrm>
          <a:prstGeom prst="wedgeRectCallout">
            <a:avLst>
              <a:gd name="adj1" fmla="val -13199"/>
              <a:gd name="adj2" fmla="val 21453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0" lang="en-US">
                <a:solidFill>
                  <a:schemeClr val="tx2"/>
                </a:solidFill>
              </a:rPr>
              <a:t>1: Problem Domain – factories, supplies, warehouses, partners, existing systems</a:t>
            </a:r>
          </a:p>
        </p:txBody>
      </p:sp>
      <p:cxnSp>
        <p:nvCxnSpPr>
          <p:cNvPr id="2223163" name="AutoShape 59"/>
          <p:cNvCxnSpPr>
            <a:cxnSpLocks noChangeShapeType="1"/>
            <a:stCxn id="2223129" idx="2"/>
          </p:cNvCxnSpPr>
          <p:nvPr/>
        </p:nvCxnSpPr>
        <p:spPr bwMode="auto">
          <a:xfrm rot="10800000" flipV="1">
            <a:off x="3790950" y="3024188"/>
            <a:ext cx="704850" cy="1228725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3164" name="AutoShape 60"/>
          <p:cNvSpPr>
            <a:spLocks noChangeArrowheads="1"/>
          </p:cNvSpPr>
          <p:nvPr/>
        </p:nvSpPr>
        <p:spPr bwMode="auto">
          <a:xfrm>
            <a:off x="6019800" y="533400"/>
            <a:ext cx="3059113" cy="628650"/>
          </a:xfrm>
          <a:prstGeom prst="wedgeRectCallout">
            <a:avLst>
              <a:gd name="adj1" fmla="val -41903"/>
              <a:gd name="adj2" fmla="val 93181"/>
            </a:avLst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kumimoji="0" lang="en-US">
                <a:solidFill>
                  <a:schemeClr val="tx2"/>
                </a:solidFill>
              </a:rPr>
              <a:t>7: Multiple concerns: functionality, security, performance, technology…</a:t>
            </a:r>
          </a:p>
        </p:txBody>
      </p:sp>
      <p:sp>
        <p:nvSpPr>
          <p:cNvPr id="38977" name="Rectangle 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Goals on the Problem Domain</a:t>
            </a:r>
          </a:p>
        </p:txBody>
      </p:sp>
      <p:cxnSp>
        <p:nvCxnSpPr>
          <p:cNvPr id="2223166" name="AutoShape 62"/>
          <p:cNvCxnSpPr>
            <a:cxnSpLocks noChangeShapeType="1"/>
          </p:cNvCxnSpPr>
          <p:nvPr/>
        </p:nvCxnSpPr>
        <p:spPr bwMode="auto">
          <a:xfrm rot="10800000" flipV="1">
            <a:off x="946150" y="4803775"/>
            <a:ext cx="306388" cy="400050"/>
          </a:xfrm>
          <a:prstGeom prst="bentConnector3">
            <a:avLst>
              <a:gd name="adj1" fmla="val 49741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23167" name="AutoShape 63"/>
          <p:cNvSpPr>
            <a:spLocks noChangeArrowheads="1"/>
          </p:cNvSpPr>
          <p:nvPr/>
        </p:nvSpPr>
        <p:spPr bwMode="auto">
          <a:xfrm>
            <a:off x="6019800" y="3429000"/>
            <a:ext cx="3124200" cy="588963"/>
          </a:xfrm>
          <a:prstGeom prst="wedgeRectCallout">
            <a:avLst>
              <a:gd name="adj1" fmla="val -62292"/>
              <a:gd name="adj2" fmla="val 28708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kumimoji="0" lang="en-US">
                <a:solidFill>
                  <a:schemeClr val="tx2"/>
                </a:solidFill>
              </a:rPr>
              <a:t>4b: Scope of sub-goals get narrower.</a:t>
            </a:r>
          </a:p>
          <a:p>
            <a:pPr algn="l"/>
            <a:r>
              <a:rPr kumimoji="0" lang="en-US">
                <a:solidFill>
                  <a:schemeClr val="tx2"/>
                </a:solidFill>
              </a:rPr>
              <a:t>Some assigned to components.</a:t>
            </a:r>
          </a:p>
        </p:txBody>
      </p:sp>
      <p:sp>
        <p:nvSpPr>
          <p:cNvPr id="2223168" name="AutoShape 64"/>
          <p:cNvSpPr>
            <a:spLocks noChangeArrowheads="1"/>
          </p:cNvSpPr>
          <p:nvPr/>
        </p:nvSpPr>
        <p:spPr bwMode="auto">
          <a:xfrm>
            <a:off x="4648200" y="2438400"/>
            <a:ext cx="4495800" cy="304800"/>
          </a:xfrm>
          <a:prstGeom prst="wedgeRectCallout">
            <a:avLst>
              <a:gd name="adj1" fmla="val -48940"/>
              <a:gd name="adj2" fmla="val 124481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kumimoji="0" lang="en-US">
                <a:solidFill>
                  <a:schemeClr val="tx2"/>
                </a:solidFill>
              </a:rPr>
              <a:t>3b: predict production load, optimize supply schedule</a:t>
            </a:r>
          </a:p>
        </p:txBody>
      </p:sp>
      <p:sp>
        <p:nvSpPr>
          <p:cNvPr id="2223169" name="AutoShape 65"/>
          <p:cNvSpPr>
            <a:spLocks noChangeArrowheads="1"/>
          </p:cNvSpPr>
          <p:nvPr/>
        </p:nvSpPr>
        <p:spPr bwMode="auto">
          <a:xfrm>
            <a:off x="6096000" y="2971800"/>
            <a:ext cx="1828800" cy="304800"/>
          </a:xfrm>
          <a:prstGeom prst="wedgeRectCallout">
            <a:avLst>
              <a:gd name="adj1" fmla="val -63630"/>
              <a:gd name="adj2" fmla="val -21352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kumimoji="0" lang="en-US">
                <a:solidFill>
                  <a:schemeClr val="tx2"/>
                </a:solidFill>
              </a:rPr>
              <a:t>3a: track inventories</a:t>
            </a:r>
          </a:p>
        </p:txBody>
      </p:sp>
      <p:sp>
        <p:nvSpPr>
          <p:cNvPr id="2223170" name="Rectangle 66"/>
          <p:cNvSpPr>
            <a:spLocks noChangeArrowheads="1"/>
          </p:cNvSpPr>
          <p:nvPr/>
        </p:nvSpPr>
        <p:spPr bwMode="auto">
          <a:xfrm>
            <a:off x="2362200" y="2971800"/>
            <a:ext cx="381000" cy="152400"/>
          </a:xfrm>
          <a:prstGeom prst="rect">
            <a:avLst/>
          </a:prstGeom>
          <a:solidFill>
            <a:srgbClr val="CC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23171" name="AutoShape 67"/>
          <p:cNvSpPr>
            <a:spLocks noChangeArrowheads="1"/>
          </p:cNvSpPr>
          <p:nvPr/>
        </p:nvSpPr>
        <p:spPr bwMode="auto">
          <a:xfrm>
            <a:off x="2514600" y="2209800"/>
            <a:ext cx="1828800" cy="533400"/>
          </a:xfrm>
          <a:prstGeom prst="wedgeRectCallout">
            <a:avLst>
              <a:gd name="adj1" fmla="val -42481"/>
              <a:gd name="adj2" fmla="val 10260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kumimoji="0" lang="en-US">
                <a:solidFill>
                  <a:schemeClr val="tx2"/>
                </a:solidFill>
              </a:rPr>
              <a:t>3c: delivery: facts about a sub-domain</a:t>
            </a:r>
          </a:p>
        </p:txBody>
      </p:sp>
      <p:sp>
        <p:nvSpPr>
          <p:cNvPr id="69" name="AutoShape 43"/>
          <p:cNvSpPr>
            <a:spLocks noChangeArrowheads="1"/>
          </p:cNvSpPr>
          <p:nvPr/>
        </p:nvSpPr>
        <p:spPr bwMode="auto">
          <a:xfrm>
            <a:off x="7162800" y="5334000"/>
            <a:ext cx="1905000" cy="511175"/>
          </a:xfrm>
          <a:prstGeom prst="wedgeRectCallout">
            <a:avLst>
              <a:gd name="adj1" fmla="val -11866"/>
              <a:gd name="adj2" fmla="val -121676"/>
            </a:avLst>
          </a:prstGeom>
          <a:solidFill>
            <a:srgbClr val="FFFFC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r>
              <a:rPr kumimoji="0" lang="en-US">
                <a:solidFill>
                  <a:schemeClr val="tx2"/>
                </a:solidFill>
              </a:rPr>
              <a:t>2b: Model of problem domain starts here</a:t>
            </a:r>
          </a:p>
        </p:txBody>
      </p:sp>
      <p:sp>
        <p:nvSpPr>
          <p:cNvPr id="71" name="AutoShape 63"/>
          <p:cNvSpPr>
            <a:spLocks noChangeArrowheads="1"/>
          </p:cNvSpPr>
          <p:nvPr/>
        </p:nvSpPr>
        <p:spPr bwMode="auto">
          <a:xfrm>
            <a:off x="1600200" y="3505200"/>
            <a:ext cx="2895600" cy="588963"/>
          </a:xfrm>
          <a:prstGeom prst="wedgeRectCallout">
            <a:avLst>
              <a:gd name="adj1" fmla="val -33218"/>
              <a:gd name="adj2" fmla="val 115926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kumimoji="0" lang="en-US">
                <a:solidFill>
                  <a:schemeClr val="tx2"/>
                </a:solidFill>
              </a:rPr>
              <a:t>4a: Model of solution and problem components grow together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2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2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23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2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2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2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2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2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2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2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22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2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2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2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2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2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22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22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22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22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2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2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2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22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22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22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22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22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22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222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222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222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222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22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222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222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222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222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222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22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222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22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222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222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222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222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22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222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222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222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222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2223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222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22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222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22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22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22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222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222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222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222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222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3106" grpId="0" animBg="1"/>
      <p:bldP spid="2223107" grpId="0" animBg="1"/>
      <p:bldP spid="2223108" grpId="0"/>
      <p:bldP spid="2223109" grpId="0" animBg="1"/>
      <p:bldP spid="2223110" grpId="0"/>
      <p:bldP spid="2223111" grpId="0" animBg="1"/>
      <p:bldP spid="2223112" grpId="0"/>
      <p:bldP spid="2223113" grpId="0" animBg="1"/>
      <p:bldP spid="2223114" grpId="0"/>
      <p:bldP spid="2223115" grpId="0" animBg="1"/>
      <p:bldP spid="2223116" grpId="0"/>
      <p:bldP spid="2223117" grpId="0" animBg="1"/>
      <p:bldP spid="2223118" grpId="0" animBg="1"/>
      <p:bldP spid="2223124" grpId="0" animBg="1"/>
      <p:bldP spid="2223127" grpId="0" animBg="1"/>
      <p:bldP spid="2223129" grpId="0" animBg="1"/>
      <p:bldP spid="2223130" grpId="0" animBg="1"/>
      <p:bldP spid="2223147" grpId="0" animBg="1"/>
      <p:bldP spid="2223148" grpId="0" animBg="1"/>
      <p:bldP spid="2223149" grpId="0" animBg="1"/>
      <p:bldP spid="2223151" grpId="0" animBg="1"/>
      <p:bldP spid="2223152" grpId="0" animBg="1"/>
      <p:bldP spid="2223159" grpId="0" animBg="1"/>
      <p:bldP spid="2223160" grpId="0" animBg="1"/>
      <p:bldP spid="2223162" grpId="0" animBg="1"/>
      <p:bldP spid="2223164" grpId="0" animBg="1"/>
      <p:bldP spid="2223167" grpId="0" animBg="1"/>
      <p:bldP spid="2223168" grpId="0" animBg="1"/>
      <p:bldP spid="2223169" grpId="0" animBg="1"/>
      <p:bldP spid="2223170" grpId="0" animBg="1"/>
      <p:bldP spid="2223171" grpId="0" animBg="1"/>
      <p:bldP spid="69" grpId="0" animBg="1"/>
      <p:bldP spid="7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Goals “frame” An Architecture</a:t>
            </a:r>
          </a:p>
        </p:txBody>
      </p:sp>
      <p:sp>
        <p:nvSpPr>
          <p:cNvPr id="3993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315200" y="6553200"/>
            <a:ext cx="1905000" cy="30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35703A6-50EE-3146-8939-823799DB37CF}" type="slidenum">
              <a:rPr kumimoji="0" lang="en-US">
                <a:latin typeface="Verdana" charset="0"/>
              </a:rPr>
              <a:pPr/>
              <a:t>25</a:t>
            </a:fld>
            <a:endParaRPr kumimoji="0" lang="en-US">
              <a:latin typeface="Verdana" charset="0"/>
            </a:endParaRPr>
          </a:p>
        </p:txBody>
      </p:sp>
      <p:pic>
        <p:nvPicPr>
          <p:cNvPr id="39939" name="Picture 4" descr="cub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838200"/>
            <a:ext cx="6786562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5"/>
          <p:cNvSpPr txBox="1">
            <a:spLocks noChangeArrowheads="1"/>
          </p:cNvSpPr>
          <p:nvPr/>
        </p:nvSpPr>
        <p:spPr bwMode="auto">
          <a:xfrm>
            <a:off x="609600" y="5410200"/>
            <a:ext cx="2667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800000"/>
                </a:solidFill>
              </a:rPr>
              <a:t>Goals (desired properties) Facts or Assumptions (given properties) can be about structure, behavior, information </a:t>
            </a:r>
          </a:p>
        </p:txBody>
      </p:sp>
      <p:sp>
        <p:nvSpPr>
          <p:cNvPr id="39941" name="TextBox 7"/>
          <p:cNvSpPr txBox="1">
            <a:spLocks noChangeArrowheads="1"/>
          </p:cNvSpPr>
          <p:nvPr/>
        </p:nvSpPr>
        <p:spPr bwMode="auto">
          <a:xfrm>
            <a:off x="228600" y="2286000"/>
            <a:ext cx="1905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800000"/>
                </a:solidFill>
              </a:rPr>
              <a:t>Goals are desired properties of things in the problem or business domain</a:t>
            </a:r>
          </a:p>
        </p:txBody>
      </p:sp>
      <p:cxnSp>
        <p:nvCxnSpPr>
          <p:cNvPr id="39942" name="Straight Connector 9"/>
          <p:cNvCxnSpPr>
            <a:cxnSpLocks noChangeShapeType="1"/>
            <a:stCxn id="39940" idx="3"/>
          </p:cNvCxnSpPr>
          <p:nvPr/>
        </p:nvCxnSpPr>
        <p:spPr bwMode="auto">
          <a:xfrm flipV="1">
            <a:off x="3276600" y="4800600"/>
            <a:ext cx="533400" cy="1087438"/>
          </a:xfrm>
          <a:prstGeom prst="line">
            <a:avLst/>
          </a:prstGeom>
          <a:noFill/>
          <a:ln w="127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3" name="Straight Connector 13"/>
          <p:cNvCxnSpPr>
            <a:cxnSpLocks noChangeShapeType="1"/>
            <a:stCxn id="39941" idx="3"/>
          </p:cNvCxnSpPr>
          <p:nvPr/>
        </p:nvCxnSpPr>
        <p:spPr bwMode="auto">
          <a:xfrm>
            <a:off x="2133600" y="2763838"/>
            <a:ext cx="1143000" cy="360362"/>
          </a:xfrm>
          <a:prstGeom prst="line">
            <a:avLst/>
          </a:prstGeom>
          <a:noFill/>
          <a:ln w="127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4" name="TextBox 16"/>
          <p:cNvSpPr txBox="1">
            <a:spLocks noChangeArrowheads="1"/>
          </p:cNvSpPr>
          <p:nvPr/>
        </p:nvSpPr>
        <p:spPr bwMode="auto">
          <a:xfrm>
            <a:off x="6934200" y="5334000"/>
            <a:ext cx="2209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800000"/>
                </a:solidFill>
              </a:rPr>
              <a:t>Span or Granularity of interest: boundary of a box, or its outsides, or its insides</a:t>
            </a:r>
          </a:p>
        </p:txBody>
      </p:sp>
      <p:cxnSp>
        <p:nvCxnSpPr>
          <p:cNvPr id="39945" name="Straight Connector 17"/>
          <p:cNvCxnSpPr>
            <a:cxnSpLocks noChangeShapeType="1"/>
            <a:stCxn id="39944" idx="1"/>
          </p:cNvCxnSpPr>
          <p:nvPr/>
        </p:nvCxnSpPr>
        <p:spPr bwMode="auto">
          <a:xfrm flipH="1" flipV="1">
            <a:off x="6096000" y="4800600"/>
            <a:ext cx="838200" cy="1011238"/>
          </a:xfrm>
          <a:prstGeom prst="line">
            <a:avLst/>
          </a:prstGeom>
          <a:noFill/>
          <a:ln w="127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6" name="TextBox 21"/>
          <p:cNvSpPr txBox="1">
            <a:spLocks noChangeArrowheads="1"/>
          </p:cNvSpPr>
          <p:nvPr/>
        </p:nvSpPr>
        <p:spPr bwMode="auto">
          <a:xfrm>
            <a:off x="6400800" y="1066800"/>
            <a:ext cx="27432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rgbClr val="800000"/>
                </a:solidFill>
              </a:rPr>
              <a:t>Concerns can be about function, security, transactions, performance, etc.</a:t>
            </a:r>
          </a:p>
        </p:txBody>
      </p:sp>
      <p:cxnSp>
        <p:nvCxnSpPr>
          <p:cNvPr id="39947" name="Straight Connector 22"/>
          <p:cNvCxnSpPr>
            <a:cxnSpLocks noChangeShapeType="1"/>
            <a:stCxn id="39946" idx="1"/>
          </p:cNvCxnSpPr>
          <p:nvPr/>
        </p:nvCxnSpPr>
        <p:spPr bwMode="auto">
          <a:xfrm rot="10800000" flipV="1">
            <a:off x="5638800" y="1436688"/>
            <a:ext cx="762000" cy="925512"/>
          </a:xfrm>
          <a:prstGeom prst="line">
            <a:avLst/>
          </a:prstGeom>
          <a:noFill/>
          <a:ln w="127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7"/>
          <p:cNvGrpSpPr>
            <a:grpSpLocks/>
          </p:cNvGrpSpPr>
          <p:nvPr/>
        </p:nvGrpSpPr>
        <p:grpSpPr bwMode="auto">
          <a:xfrm>
            <a:off x="0" y="228600"/>
            <a:ext cx="8509000" cy="6118225"/>
            <a:chOff x="0" y="144"/>
            <a:chExt cx="5360" cy="3854"/>
          </a:xfrm>
          <a:solidFill>
            <a:schemeClr val="bg1"/>
          </a:solidFill>
        </p:grpSpPr>
        <p:sp>
          <p:nvSpPr>
            <p:cNvPr id="21714" name="Rectangle 58"/>
            <p:cNvSpPr>
              <a:spLocks noChangeArrowheads="1"/>
            </p:cNvSpPr>
            <p:nvPr/>
          </p:nvSpPr>
          <p:spPr bwMode="auto">
            <a:xfrm>
              <a:off x="418" y="340"/>
              <a:ext cx="4742" cy="52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715" name="Text Box 59"/>
            <p:cNvSpPr txBox="1">
              <a:spLocks noChangeArrowheads="1"/>
            </p:cNvSpPr>
            <p:nvPr/>
          </p:nvSpPr>
          <p:spPr bwMode="auto">
            <a:xfrm rot="-5400000">
              <a:off x="-177" y="321"/>
              <a:ext cx="720" cy="3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>
                <a:defRPr/>
              </a:pPr>
              <a:r>
                <a:rPr lang="en-US" sz="1600" smtClean="0">
                  <a:solidFill>
                    <a:schemeClr val="folHlink"/>
                  </a:solidFill>
                  <a:latin typeface="Arial Narrow" charset="0"/>
                </a:rPr>
                <a:t>Domain / Biz</a:t>
              </a:r>
            </a:p>
            <a:p>
              <a:pPr algn="l">
                <a:defRPr/>
              </a:pPr>
              <a:r>
                <a:rPr lang="en-US" sz="1600" smtClean="0">
                  <a:solidFill>
                    <a:schemeClr val="folHlink"/>
                  </a:solidFill>
                  <a:latin typeface="Arial Narrow" charset="0"/>
                </a:rPr>
                <a:t>Architecture</a:t>
              </a:r>
            </a:p>
          </p:txBody>
        </p:sp>
        <p:sp>
          <p:nvSpPr>
            <p:cNvPr id="21716" name="Rectangle 60"/>
            <p:cNvSpPr>
              <a:spLocks noChangeArrowheads="1"/>
            </p:cNvSpPr>
            <p:nvPr/>
          </p:nvSpPr>
          <p:spPr bwMode="auto">
            <a:xfrm>
              <a:off x="418" y="1625"/>
              <a:ext cx="4742" cy="77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717" name="Text Box 61"/>
            <p:cNvSpPr txBox="1">
              <a:spLocks noChangeArrowheads="1"/>
            </p:cNvSpPr>
            <p:nvPr/>
          </p:nvSpPr>
          <p:spPr bwMode="auto">
            <a:xfrm rot="-5400000">
              <a:off x="-441" y="1640"/>
              <a:ext cx="1248" cy="3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>
                <a:defRPr/>
              </a:pPr>
              <a:r>
                <a:rPr lang="en-US" sz="1600" smtClean="0">
                  <a:solidFill>
                    <a:schemeClr val="folHlink"/>
                  </a:solidFill>
                  <a:latin typeface="Arial Narrow" charset="0"/>
                </a:rPr>
                <a:t>Component Architecture</a:t>
              </a:r>
            </a:p>
            <a:p>
              <a:pPr algn="l">
                <a:defRPr/>
              </a:pPr>
              <a:r>
                <a:rPr lang="en-US" sz="1600" b="1" smtClean="0">
                  <a:solidFill>
                    <a:schemeClr val="folHlink"/>
                  </a:solidFill>
                  <a:latin typeface="Arial Narrow" charset="0"/>
                </a:rPr>
                <a:t>Black box</a:t>
              </a:r>
              <a:r>
                <a:rPr lang="en-US" sz="1600" smtClean="0">
                  <a:solidFill>
                    <a:schemeClr val="folHlink"/>
                  </a:solidFill>
                  <a:latin typeface="Arial Narrow" charset="0"/>
                </a:rPr>
                <a:t> </a:t>
              </a:r>
              <a:r>
                <a:rPr lang="en-US" sz="1600" b="1" smtClean="0">
                  <a:solidFill>
                    <a:schemeClr val="folHlink"/>
                  </a:solidFill>
                  <a:latin typeface="Arial Narrow" charset="0"/>
                </a:rPr>
                <a:t>Spec</a:t>
              </a:r>
              <a:r>
                <a:rPr lang="en-US" sz="1600" smtClean="0">
                  <a:solidFill>
                    <a:schemeClr val="folHlink"/>
                  </a:solidFill>
                  <a:latin typeface="Arial Narrow" charset="0"/>
                </a:rPr>
                <a:t> (of </a:t>
              </a:r>
              <a:r>
                <a:rPr lang="en-US" sz="1600" b="1" smtClean="0">
                  <a:solidFill>
                    <a:schemeClr val="folHlink"/>
                  </a:solidFill>
                  <a:latin typeface="Arial Narrow" charset="0"/>
                </a:rPr>
                <a:t>S</a:t>
              </a:r>
              <a:r>
                <a:rPr lang="en-US" sz="1600" smtClean="0">
                  <a:solidFill>
                    <a:schemeClr val="folHlink"/>
                  </a:solidFill>
                  <a:latin typeface="Arial Narrow" charset="0"/>
                </a:rPr>
                <a:t>)</a:t>
              </a:r>
            </a:p>
          </p:txBody>
        </p:sp>
        <p:sp>
          <p:nvSpPr>
            <p:cNvPr id="21718" name="Text Box 62"/>
            <p:cNvSpPr txBox="1">
              <a:spLocks noChangeArrowheads="1"/>
            </p:cNvSpPr>
            <p:nvPr/>
          </p:nvSpPr>
          <p:spPr bwMode="auto">
            <a:xfrm rot="5400000">
              <a:off x="5037" y="534"/>
              <a:ext cx="474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b="1" smtClean="0">
                  <a:solidFill>
                    <a:schemeClr val="bg2"/>
                  </a:solidFill>
                </a:rPr>
                <a:t>Outside</a:t>
              </a:r>
            </a:p>
          </p:txBody>
        </p:sp>
        <p:sp>
          <p:nvSpPr>
            <p:cNvPr id="21719" name="Text Box 63"/>
            <p:cNvSpPr txBox="1">
              <a:spLocks noChangeArrowheads="1"/>
            </p:cNvSpPr>
            <p:nvPr/>
          </p:nvSpPr>
          <p:spPr bwMode="auto">
            <a:xfrm rot="5400000">
              <a:off x="4991" y="1938"/>
              <a:ext cx="564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b="1" smtClean="0">
                  <a:solidFill>
                    <a:schemeClr val="bg2"/>
                  </a:solidFill>
                </a:rPr>
                <a:t>Boundary</a:t>
              </a:r>
            </a:p>
          </p:txBody>
        </p:sp>
        <p:sp>
          <p:nvSpPr>
            <p:cNvPr id="21720" name="Text Box 64"/>
            <p:cNvSpPr txBox="1">
              <a:spLocks noChangeArrowheads="1"/>
            </p:cNvSpPr>
            <p:nvPr/>
          </p:nvSpPr>
          <p:spPr bwMode="auto">
            <a:xfrm rot="5400000">
              <a:off x="5075" y="3268"/>
              <a:ext cx="394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b="1" smtClean="0">
                  <a:solidFill>
                    <a:schemeClr val="bg2"/>
                  </a:solidFill>
                </a:rPr>
                <a:t>Inside</a:t>
              </a:r>
            </a:p>
          </p:txBody>
        </p:sp>
        <p:sp>
          <p:nvSpPr>
            <p:cNvPr id="21721" name="Text Box 65"/>
            <p:cNvSpPr txBox="1">
              <a:spLocks noChangeArrowheads="1"/>
            </p:cNvSpPr>
            <p:nvPr/>
          </p:nvSpPr>
          <p:spPr bwMode="auto">
            <a:xfrm rot="-5400000">
              <a:off x="-451" y="3182"/>
              <a:ext cx="1267" cy="3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>
                <a:defRPr/>
              </a:pPr>
              <a:r>
                <a:rPr lang="en-US" sz="1600" smtClean="0">
                  <a:solidFill>
                    <a:schemeClr val="folHlink"/>
                  </a:solidFill>
                  <a:latin typeface="Arial Narrow" charset="0"/>
                </a:rPr>
                <a:t>Component Architecture</a:t>
              </a:r>
            </a:p>
            <a:p>
              <a:pPr algn="l">
                <a:defRPr/>
              </a:pPr>
              <a:r>
                <a:rPr lang="en-US" sz="1600" b="1" smtClean="0">
                  <a:solidFill>
                    <a:schemeClr val="folHlink"/>
                  </a:solidFill>
                  <a:latin typeface="Arial Narrow" charset="0"/>
                </a:rPr>
                <a:t>White box design</a:t>
              </a:r>
              <a:r>
                <a:rPr lang="en-US" sz="1600" smtClean="0">
                  <a:solidFill>
                    <a:schemeClr val="folHlink"/>
                  </a:solidFill>
                  <a:latin typeface="Arial Narrow" charset="0"/>
                </a:rPr>
                <a:t> (of </a:t>
              </a:r>
              <a:r>
                <a:rPr lang="en-US" sz="1600" b="1" smtClean="0">
                  <a:solidFill>
                    <a:schemeClr val="folHlink"/>
                  </a:solidFill>
                  <a:latin typeface="Arial Narrow" charset="0"/>
                </a:rPr>
                <a:t>S</a:t>
              </a:r>
              <a:r>
                <a:rPr lang="en-US" sz="1600" smtClean="0">
                  <a:solidFill>
                    <a:schemeClr val="folHlink"/>
                  </a:solidFill>
                  <a:latin typeface="Arial Narrow" charset="0"/>
                </a:rPr>
                <a:t>)</a:t>
              </a:r>
            </a:p>
          </p:txBody>
        </p:sp>
        <p:sp>
          <p:nvSpPr>
            <p:cNvPr id="21722" name="Rectangle 66"/>
            <p:cNvSpPr>
              <a:spLocks noChangeArrowheads="1"/>
            </p:cNvSpPr>
            <p:nvPr/>
          </p:nvSpPr>
          <p:spPr bwMode="auto">
            <a:xfrm>
              <a:off x="418" y="2976"/>
              <a:ext cx="4742" cy="96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0962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24D97FB-83FA-694C-B069-E8827BFA18C7}" type="slidenum">
              <a:rPr kumimoji="0" lang="en-US">
                <a:latin typeface="Verdana" charset="0"/>
              </a:rPr>
              <a:pPr/>
              <a:t>26</a:t>
            </a:fld>
            <a:endParaRPr kumimoji="0" lang="en-US">
              <a:latin typeface="Verdana" charset="0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62000" y="2519363"/>
            <a:ext cx="7256463" cy="1271587"/>
            <a:chOff x="503" y="1587"/>
            <a:chExt cx="4571" cy="801"/>
          </a:xfrm>
        </p:grpSpPr>
        <p:sp>
          <p:nvSpPr>
            <p:cNvPr id="41171" name="Text Box 3"/>
            <p:cNvSpPr txBox="1">
              <a:spLocks noChangeArrowheads="1"/>
            </p:cNvSpPr>
            <p:nvPr/>
          </p:nvSpPr>
          <p:spPr bwMode="auto">
            <a:xfrm>
              <a:off x="1248" y="1987"/>
              <a:ext cx="71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200"/>
                <a:t>S: Information</a:t>
              </a:r>
            </a:p>
          </p:txBody>
        </p:sp>
        <p:grpSp>
          <p:nvGrpSpPr>
            <p:cNvPr id="41172" name="Group 4"/>
            <p:cNvGrpSpPr>
              <a:grpSpLocks/>
            </p:cNvGrpSpPr>
            <p:nvPr/>
          </p:nvGrpSpPr>
          <p:grpSpPr bwMode="auto">
            <a:xfrm>
              <a:off x="503" y="1587"/>
              <a:ext cx="4571" cy="801"/>
              <a:chOff x="503" y="1587"/>
              <a:chExt cx="4571" cy="801"/>
            </a:xfrm>
          </p:grpSpPr>
          <p:sp>
            <p:nvSpPr>
              <p:cNvPr id="41173" name="Rectangle 5"/>
              <p:cNvSpPr>
                <a:spLocks noChangeArrowheads="1"/>
              </p:cNvSpPr>
              <p:nvPr/>
            </p:nvSpPr>
            <p:spPr bwMode="auto">
              <a:xfrm>
                <a:off x="3908" y="1656"/>
                <a:ext cx="646" cy="70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 b="1"/>
              </a:p>
            </p:txBody>
          </p:sp>
          <p:sp>
            <p:nvSpPr>
              <p:cNvPr id="41174" name="Rectangle 6"/>
              <p:cNvSpPr>
                <a:spLocks noChangeArrowheads="1"/>
              </p:cNvSpPr>
              <p:nvPr/>
            </p:nvSpPr>
            <p:spPr bwMode="auto">
              <a:xfrm>
                <a:off x="633" y="1680"/>
                <a:ext cx="646" cy="70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600" b="1"/>
              </a:p>
            </p:txBody>
          </p:sp>
          <p:sp>
            <p:nvSpPr>
              <p:cNvPr id="41175" name="Rectangle 7"/>
              <p:cNvSpPr>
                <a:spLocks noChangeArrowheads="1"/>
              </p:cNvSpPr>
              <p:nvPr/>
            </p:nvSpPr>
            <p:spPr bwMode="auto">
              <a:xfrm>
                <a:off x="503" y="1857"/>
                <a:ext cx="86" cy="10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76" name="Rectangle 8"/>
              <p:cNvSpPr>
                <a:spLocks noChangeArrowheads="1"/>
              </p:cNvSpPr>
              <p:nvPr/>
            </p:nvSpPr>
            <p:spPr bwMode="auto">
              <a:xfrm>
                <a:off x="1317" y="1910"/>
                <a:ext cx="86" cy="1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77" name="Line 9"/>
              <p:cNvSpPr>
                <a:spLocks noChangeShapeType="1"/>
              </p:cNvSpPr>
              <p:nvPr/>
            </p:nvSpPr>
            <p:spPr bwMode="auto">
              <a:xfrm flipH="1">
                <a:off x="1279" y="1963"/>
                <a:ext cx="4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178" name="Line 10"/>
              <p:cNvSpPr>
                <a:spLocks noChangeShapeType="1"/>
              </p:cNvSpPr>
              <p:nvPr/>
            </p:nvSpPr>
            <p:spPr bwMode="auto">
              <a:xfrm flipH="1">
                <a:off x="589" y="1910"/>
                <a:ext cx="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179" name="Group 11"/>
              <p:cNvGrpSpPr>
                <a:grpSpLocks/>
              </p:cNvGrpSpPr>
              <p:nvPr/>
            </p:nvGrpSpPr>
            <p:grpSpPr bwMode="auto">
              <a:xfrm>
                <a:off x="772" y="1872"/>
                <a:ext cx="380" cy="253"/>
                <a:chOff x="384" y="2832"/>
                <a:chExt cx="624" cy="336"/>
              </a:xfrm>
            </p:grpSpPr>
            <p:sp>
              <p:nvSpPr>
                <p:cNvPr id="41217" name="Rectangle 12"/>
                <p:cNvSpPr>
                  <a:spLocks noChangeArrowheads="1"/>
                </p:cNvSpPr>
                <p:nvPr/>
              </p:nvSpPr>
              <p:spPr bwMode="auto">
                <a:xfrm>
                  <a:off x="480" y="2880"/>
                  <a:ext cx="192" cy="9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18" name="Rectangle 13"/>
                <p:cNvSpPr>
                  <a:spLocks noChangeArrowheads="1"/>
                </p:cNvSpPr>
                <p:nvPr/>
              </p:nvSpPr>
              <p:spPr bwMode="auto">
                <a:xfrm>
                  <a:off x="384" y="3072"/>
                  <a:ext cx="192" cy="9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19" name="Rectangle 14"/>
                <p:cNvSpPr>
                  <a:spLocks noChangeArrowheads="1"/>
                </p:cNvSpPr>
                <p:nvPr/>
              </p:nvSpPr>
              <p:spPr bwMode="auto">
                <a:xfrm>
                  <a:off x="816" y="3072"/>
                  <a:ext cx="192" cy="9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20" name="Rectangle 15"/>
                <p:cNvSpPr>
                  <a:spLocks noChangeArrowheads="1"/>
                </p:cNvSpPr>
                <p:nvPr/>
              </p:nvSpPr>
              <p:spPr bwMode="auto">
                <a:xfrm>
                  <a:off x="816" y="2832"/>
                  <a:ext cx="192" cy="96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21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576" y="2928"/>
                  <a:ext cx="336" cy="19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22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672" y="2880"/>
                  <a:ext cx="144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23" name="Line 18"/>
                <p:cNvSpPr>
                  <a:spLocks noChangeShapeType="1"/>
                </p:cNvSpPr>
                <p:nvPr/>
              </p:nvSpPr>
              <p:spPr bwMode="auto">
                <a:xfrm>
                  <a:off x="960" y="2928"/>
                  <a:ext cx="0" cy="14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80" name="Rectangle 19"/>
              <p:cNvSpPr>
                <a:spLocks noChangeArrowheads="1"/>
              </p:cNvSpPr>
              <p:nvPr/>
            </p:nvSpPr>
            <p:spPr bwMode="auto">
              <a:xfrm>
                <a:off x="3780" y="1853"/>
                <a:ext cx="86" cy="10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81" name="Rectangle 20"/>
              <p:cNvSpPr>
                <a:spLocks noChangeArrowheads="1"/>
              </p:cNvSpPr>
              <p:nvPr/>
            </p:nvSpPr>
            <p:spPr bwMode="auto">
              <a:xfrm>
                <a:off x="4594" y="1906"/>
                <a:ext cx="86" cy="10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82" name="Line 21"/>
              <p:cNvSpPr>
                <a:spLocks noChangeShapeType="1"/>
              </p:cNvSpPr>
              <p:nvPr/>
            </p:nvSpPr>
            <p:spPr bwMode="auto">
              <a:xfrm flipH="1">
                <a:off x="4556" y="1959"/>
                <a:ext cx="4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183" name="Line 22"/>
              <p:cNvSpPr>
                <a:spLocks noChangeShapeType="1"/>
              </p:cNvSpPr>
              <p:nvPr/>
            </p:nvSpPr>
            <p:spPr bwMode="auto">
              <a:xfrm flipH="1">
                <a:off x="3866" y="1906"/>
                <a:ext cx="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184" name="Group 23"/>
              <p:cNvGrpSpPr>
                <a:grpSpLocks/>
              </p:cNvGrpSpPr>
              <p:nvPr/>
            </p:nvGrpSpPr>
            <p:grpSpPr bwMode="auto">
              <a:xfrm>
                <a:off x="3392" y="1640"/>
                <a:ext cx="103" cy="206"/>
                <a:chOff x="2274" y="1488"/>
                <a:chExt cx="114" cy="186"/>
              </a:xfrm>
            </p:grpSpPr>
            <p:sp>
              <p:nvSpPr>
                <p:cNvPr id="41213" name="Oval 24"/>
                <p:cNvSpPr>
                  <a:spLocks noChangeArrowheads="1"/>
                </p:cNvSpPr>
                <p:nvPr/>
              </p:nvSpPr>
              <p:spPr bwMode="auto">
                <a:xfrm>
                  <a:off x="2304" y="1488"/>
                  <a:ext cx="48" cy="4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14" name="Line 25"/>
                <p:cNvSpPr>
                  <a:spLocks noChangeShapeType="1"/>
                </p:cNvSpPr>
                <p:nvPr/>
              </p:nvSpPr>
              <p:spPr bwMode="auto">
                <a:xfrm>
                  <a:off x="2328" y="1539"/>
                  <a:ext cx="0" cy="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15" name="Freeform 26"/>
                <p:cNvSpPr>
                  <a:spLocks/>
                </p:cNvSpPr>
                <p:nvPr/>
              </p:nvSpPr>
              <p:spPr bwMode="auto">
                <a:xfrm>
                  <a:off x="2298" y="1614"/>
                  <a:ext cx="60" cy="60"/>
                </a:xfrm>
                <a:custGeom>
                  <a:avLst/>
                  <a:gdLst>
                    <a:gd name="T0" fmla="*/ 0 w 60"/>
                    <a:gd name="T1" fmla="*/ 57 h 60"/>
                    <a:gd name="T2" fmla="*/ 30 w 60"/>
                    <a:gd name="T3" fmla="*/ 0 h 60"/>
                    <a:gd name="T4" fmla="*/ 60 w 60"/>
                    <a:gd name="T5" fmla="*/ 60 h 60"/>
                    <a:gd name="T6" fmla="*/ 0 60000 65536"/>
                    <a:gd name="T7" fmla="*/ 0 60000 65536"/>
                    <a:gd name="T8" fmla="*/ 0 60000 65536"/>
                    <a:gd name="T9" fmla="*/ 0 w 60"/>
                    <a:gd name="T10" fmla="*/ 0 h 60"/>
                    <a:gd name="T11" fmla="*/ 60 w 60"/>
                    <a:gd name="T12" fmla="*/ 60 h 6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0" h="60">
                      <a:moveTo>
                        <a:pt x="0" y="57"/>
                      </a:moveTo>
                      <a:lnTo>
                        <a:pt x="30" y="0"/>
                      </a:lnTo>
                      <a:lnTo>
                        <a:pt x="60" y="6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16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2274" y="1563"/>
                  <a:ext cx="11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1185" name="Group 28"/>
              <p:cNvGrpSpPr>
                <a:grpSpLocks/>
              </p:cNvGrpSpPr>
              <p:nvPr/>
            </p:nvGrpSpPr>
            <p:grpSpPr bwMode="auto">
              <a:xfrm>
                <a:off x="4901" y="1587"/>
                <a:ext cx="103" cy="206"/>
                <a:chOff x="2274" y="1488"/>
                <a:chExt cx="114" cy="186"/>
              </a:xfrm>
            </p:grpSpPr>
            <p:sp>
              <p:nvSpPr>
                <p:cNvPr id="41209" name="Oval 29"/>
                <p:cNvSpPr>
                  <a:spLocks noChangeArrowheads="1"/>
                </p:cNvSpPr>
                <p:nvPr/>
              </p:nvSpPr>
              <p:spPr bwMode="auto">
                <a:xfrm>
                  <a:off x="2304" y="1488"/>
                  <a:ext cx="48" cy="48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10" name="Line 30"/>
                <p:cNvSpPr>
                  <a:spLocks noChangeShapeType="1"/>
                </p:cNvSpPr>
                <p:nvPr/>
              </p:nvSpPr>
              <p:spPr bwMode="auto">
                <a:xfrm>
                  <a:off x="2328" y="1539"/>
                  <a:ext cx="0" cy="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11" name="Freeform 31"/>
                <p:cNvSpPr>
                  <a:spLocks/>
                </p:cNvSpPr>
                <p:nvPr/>
              </p:nvSpPr>
              <p:spPr bwMode="auto">
                <a:xfrm>
                  <a:off x="2298" y="1614"/>
                  <a:ext cx="60" cy="60"/>
                </a:xfrm>
                <a:custGeom>
                  <a:avLst/>
                  <a:gdLst>
                    <a:gd name="T0" fmla="*/ 0 w 60"/>
                    <a:gd name="T1" fmla="*/ 57 h 60"/>
                    <a:gd name="T2" fmla="*/ 30 w 60"/>
                    <a:gd name="T3" fmla="*/ 0 h 60"/>
                    <a:gd name="T4" fmla="*/ 60 w 60"/>
                    <a:gd name="T5" fmla="*/ 60 h 60"/>
                    <a:gd name="T6" fmla="*/ 0 60000 65536"/>
                    <a:gd name="T7" fmla="*/ 0 60000 65536"/>
                    <a:gd name="T8" fmla="*/ 0 60000 65536"/>
                    <a:gd name="T9" fmla="*/ 0 w 60"/>
                    <a:gd name="T10" fmla="*/ 0 h 60"/>
                    <a:gd name="T11" fmla="*/ 60 w 60"/>
                    <a:gd name="T12" fmla="*/ 60 h 6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0" h="60">
                      <a:moveTo>
                        <a:pt x="0" y="57"/>
                      </a:moveTo>
                      <a:lnTo>
                        <a:pt x="30" y="0"/>
                      </a:lnTo>
                      <a:lnTo>
                        <a:pt x="60" y="6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212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274" y="1563"/>
                  <a:ext cx="11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1186" name="Rectangle 33"/>
              <p:cNvSpPr>
                <a:spLocks noChangeArrowheads="1"/>
              </p:cNvSpPr>
              <p:nvPr/>
            </p:nvSpPr>
            <p:spPr bwMode="auto">
              <a:xfrm>
                <a:off x="4901" y="2225"/>
                <a:ext cx="173" cy="10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187" name="Rectangle 34"/>
              <p:cNvSpPr>
                <a:spLocks noChangeArrowheads="1"/>
              </p:cNvSpPr>
              <p:nvPr/>
            </p:nvSpPr>
            <p:spPr bwMode="auto">
              <a:xfrm>
                <a:off x="1317" y="2176"/>
                <a:ext cx="86" cy="10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88" name="Line 35"/>
              <p:cNvSpPr>
                <a:spLocks noChangeShapeType="1"/>
              </p:cNvSpPr>
              <p:nvPr/>
            </p:nvSpPr>
            <p:spPr bwMode="auto">
              <a:xfrm flipH="1">
                <a:off x="1279" y="2229"/>
                <a:ext cx="4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189" name="Rectangle 36"/>
              <p:cNvSpPr>
                <a:spLocks noChangeArrowheads="1"/>
              </p:cNvSpPr>
              <p:nvPr/>
            </p:nvSpPr>
            <p:spPr bwMode="auto">
              <a:xfrm>
                <a:off x="4594" y="2171"/>
                <a:ext cx="86" cy="10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90" name="Line 37"/>
              <p:cNvSpPr>
                <a:spLocks noChangeShapeType="1"/>
              </p:cNvSpPr>
              <p:nvPr/>
            </p:nvSpPr>
            <p:spPr bwMode="auto">
              <a:xfrm flipH="1">
                <a:off x="4556" y="2225"/>
                <a:ext cx="4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191" name="Line 38"/>
              <p:cNvSpPr>
                <a:spLocks noChangeShapeType="1"/>
              </p:cNvSpPr>
              <p:nvPr/>
            </p:nvSpPr>
            <p:spPr bwMode="auto">
              <a:xfrm>
                <a:off x="3521" y="1747"/>
                <a:ext cx="259" cy="1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192" name="Text Box 39"/>
              <p:cNvSpPr txBox="1">
                <a:spLocks noChangeArrowheads="1"/>
              </p:cNvSpPr>
              <p:nvPr/>
            </p:nvSpPr>
            <p:spPr bwMode="auto">
              <a:xfrm>
                <a:off x="3623" y="1691"/>
                <a:ext cx="15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900" b="1"/>
                  <a:t>1</a:t>
                </a:r>
              </a:p>
            </p:txBody>
          </p:sp>
          <p:sp>
            <p:nvSpPr>
              <p:cNvPr id="41193" name="Line 40"/>
              <p:cNvSpPr>
                <a:spLocks noChangeShapeType="1"/>
              </p:cNvSpPr>
              <p:nvPr/>
            </p:nvSpPr>
            <p:spPr bwMode="auto">
              <a:xfrm flipV="1">
                <a:off x="4686" y="1747"/>
                <a:ext cx="215" cy="2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194" name="Text Box 41"/>
              <p:cNvSpPr txBox="1">
                <a:spLocks noChangeArrowheads="1"/>
              </p:cNvSpPr>
              <p:nvPr/>
            </p:nvSpPr>
            <p:spPr bwMode="auto">
              <a:xfrm>
                <a:off x="4681" y="1700"/>
                <a:ext cx="15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900" b="1"/>
                  <a:t>2</a:t>
                </a:r>
              </a:p>
            </p:txBody>
          </p:sp>
          <p:sp>
            <p:nvSpPr>
              <p:cNvPr id="41195" name="Freeform 42"/>
              <p:cNvSpPr>
                <a:spLocks/>
              </p:cNvSpPr>
              <p:nvPr/>
            </p:nvSpPr>
            <p:spPr bwMode="auto">
              <a:xfrm>
                <a:off x="4125" y="2160"/>
                <a:ext cx="129" cy="159"/>
              </a:xfrm>
              <a:custGeom>
                <a:avLst/>
                <a:gdLst>
                  <a:gd name="T0" fmla="*/ 0 w 144"/>
                  <a:gd name="T1" fmla="*/ 0 h 144"/>
                  <a:gd name="T2" fmla="*/ 0 w 144"/>
                  <a:gd name="T3" fmla="*/ 428 h 144"/>
                  <a:gd name="T4" fmla="*/ 42 w 144"/>
                  <a:gd name="T5" fmla="*/ 428 h 144"/>
                  <a:gd name="T6" fmla="*/ 42 w 144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144"/>
                  <a:gd name="T14" fmla="*/ 144 w 144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144">
                    <a:moveTo>
                      <a:pt x="0" y="0"/>
                    </a:moveTo>
                    <a:lnTo>
                      <a:pt x="0" y="144"/>
                    </a:lnTo>
                    <a:lnTo>
                      <a:pt x="144" y="144"/>
                    </a:lnTo>
                    <a:lnTo>
                      <a:pt x="144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196" name="Text Box 43"/>
              <p:cNvSpPr txBox="1">
                <a:spLocks noChangeArrowheads="1"/>
              </p:cNvSpPr>
              <p:nvPr/>
            </p:nvSpPr>
            <p:spPr bwMode="auto">
              <a:xfrm>
                <a:off x="4121" y="2178"/>
                <a:ext cx="15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900" b="1"/>
                  <a:t>3</a:t>
                </a:r>
              </a:p>
            </p:txBody>
          </p:sp>
          <p:sp>
            <p:nvSpPr>
              <p:cNvPr id="41197" name="Line 44"/>
              <p:cNvSpPr>
                <a:spLocks noChangeShapeType="1"/>
              </p:cNvSpPr>
              <p:nvPr/>
            </p:nvSpPr>
            <p:spPr bwMode="auto">
              <a:xfrm>
                <a:off x="4686" y="2217"/>
                <a:ext cx="215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198" name="Text Box 45"/>
              <p:cNvSpPr txBox="1">
                <a:spLocks noChangeArrowheads="1"/>
              </p:cNvSpPr>
              <p:nvPr/>
            </p:nvSpPr>
            <p:spPr bwMode="auto">
              <a:xfrm>
                <a:off x="4681" y="2072"/>
                <a:ext cx="156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900" b="1"/>
                  <a:t>4</a:t>
                </a:r>
              </a:p>
            </p:txBody>
          </p:sp>
          <p:sp>
            <p:nvSpPr>
              <p:cNvPr id="41199" name="Text Box 46"/>
              <p:cNvSpPr txBox="1">
                <a:spLocks noChangeArrowheads="1"/>
              </p:cNvSpPr>
              <p:nvPr/>
            </p:nvSpPr>
            <p:spPr bwMode="auto">
              <a:xfrm>
                <a:off x="3312" y="2160"/>
                <a:ext cx="611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r"/>
                <a:r>
                  <a:rPr lang="en-US" sz="1200"/>
                  <a:t>S: Behavior</a:t>
                </a:r>
              </a:p>
            </p:txBody>
          </p:sp>
          <p:sp>
            <p:nvSpPr>
              <p:cNvPr id="41200" name="Text Box 47"/>
              <p:cNvSpPr txBox="1">
                <a:spLocks noChangeArrowheads="1"/>
              </p:cNvSpPr>
              <p:nvPr/>
            </p:nvSpPr>
            <p:spPr bwMode="auto">
              <a:xfrm>
                <a:off x="2068" y="2142"/>
                <a:ext cx="123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000" b="1">
                    <a:solidFill>
                      <a:schemeClr val="bg1"/>
                    </a:solidFill>
                  </a:rPr>
                  <a:t>Black-box Specification</a:t>
                </a:r>
                <a:r>
                  <a:rPr lang="en-US" sz="1000">
                    <a:solidFill>
                      <a:schemeClr val="bg1"/>
                    </a:solidFill>
                  </a:rPr>
                  <a:t> (of </a:t>
                </a:r>
                <a:r>
                  <a:rPr lang="en-US" sz="1000" b="1">
                    <a:solidFill>
                      <a:schemeClr val="bg1"/>
                    </a:solidFill>
                  </a:rPr>
                  <a:t>S</a:t>
                </a:r>
                <a:r>
                  <a:rPr lang="en-US" sz="1000">
                    <a:solidFill>
                      <a:schemeClr val="bg1"/>
                    </a:solidFill>
                  </a:rPr>
                  <a:t>)</a:t>
                </a:r>
              </a:p>
            </p:txBody>
          </p:sp>
          <p:sp>
            <p:nvSpPr>
              <p:cNvPr id="41201" name="Text Box 48"/>
              <p:cNvSpPr txBox="1">
                <a:spLocks noChangeArrowheads="1"/>
              </p:cNvSpPr>
              <p:nvPr/>
            </p:nvSpPr>
            <p:spPr bwMode="auto">
              <a:xfrm>
                <a:off x="864" y="1650"/>
                <a:ext cx="1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S</a:t>
                </a:r>
              </a:p>
            </p:txBody>
          </p:sp>
          <p:sp>
            <p:nvSpPr>
              <p:cNvPr id="41202" name="Line 49"/>
              <p:cNvSpPr>
                <a:spLocks noChangeShapeType="1"/>
              </p:cNvSpPr>
              <p:nvPr/>
            </p:nvSpPr>
            <p:spPr bwMode="auto">
              <a:xfrm>
                <a:off x="624" y="1819"/>
                <a:ext cx="6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03" name="Line 50"/>
              <p:cNvSpPr>
                <a:spLocks noChangeShapeType="1"/>
              </p:cNvSpPr>
              <p:nvPr/>
            </p:nvSpPr>
            <p:spPr bwMode="auto">
              <a:xfrm>
                <a:off x="624" y="2160"/>
                <a:ext cx="6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04" name="Line 51"/>
              <p:cNvSpPr>
                <a:spLocks noChangeShapeType="1"/>
              </p:cNvSpPr>
              <p:nvPr/>
            </p:nvSpPr>
            <p:spPr bwMode="auto">
              <a:xfrm>
                <a:off x="3899" y="1795"/>
                <a:ext cx="6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05" name="Line 52"/>
              <p:cNvSpPr>
                <a:spLocks noChangeShapeType="1"/>
              </p:cNvSpPr>
              <p:nvPr/>
            </p:nvSpPr>
            <p:spPr bwMode="auto">
              <a:xfrm>
                <a:off x="3899" y="2136"/>
                <a:ext cx="6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06" name="Text Box 53"/>
              <p:cNvSpPr txBox="1">
                <a:spLocks noChangeArrowheads="1"/>
              </p:cNvSpPr>
              <p:nvPr/>
            </p:nvSpPr>
            <p:spPr bwMode="auto">
              <a:xfrm>
                <a:off x="4128" y="1632"/>
                <a:ext cx="1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b="1"/>
                  <a:t>S</a:t>
                </a:r>
              </a:p>
            </p:txBody>
          </p:sp>
          <p:sp>
            <p:nvSpPr>
              <p:cNvPr id="41207" name="Rectangle 54"/>
              <p:cNvSpPr>
                <a:spLocks noChangeArrowheads="1"/>
              </p:cNvSpPr>
              <p:nvPr/>
            </p:nvSpPr>
            <p:spPr bwMode="auto">
              <a:xfrm>
                <a:off x="644" y="2169"/>
                <a:ext cx="623" cy="20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208" name="Rectangle 55"/>
              <p:cNvSpPr>
                <a:spLocks noChangeArrowheads="1"/>
              </p:cNvSpPr>
              <p:nvPr/>
            </p:nvSpPr>
            <p:spPr bwMode="auto">
              <a:xfrm>
                <a:off x="3918" y="1803"/>
                <a:ext cx="623" cy="322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157624" name="Freeform 56"/>
          <p:cNvSpPr>
            <a:spLocks/>
          </p:cNvSpPr>
          <p:nvPr/>
        </p:nvSpPr>
        <p:spPr bwMode="auto">
          <a:xfrm flipH="1" flipV="1">
            <a:off x="4699000" y="2819400"/>
            <a:ext cx="942975" cy="2133600"/>
          </a:xfrm>
          <a:custGeom>
            <a:avLst/>
            <a:gdLst>
              <a:gd name="T0" fmla="*/ 2147483647 w 258"/>
              <a:gd name="T1" fmla="*/ 0 h 720"/>
              <a:gd name="T2" fmla="*/ 2147483647 w 258"/>
              <a:gd name="T3" fmla="*/ 2147483647 h 720"/>
              <a:gd name="T4" fmla="*/ 0 w 258"/>
              <a:gd name="T5" fmla="*/ 2147483647 h 720"/>
              <a:gd name="T6" fmla="*/ 0 60000 65536"/>
              <a:gd name="T7" fmla="*/ 0 60000 65536"/>
              <a:gd name="T8" fmla="*/ 0 60000 65536"/>
              <a:gd name="T9" fmla="*/ 0 w 258"/>
              <a:gd name="T10" fmla="*/ 0 h 720"/>
              <a:gd name="T11" fmla="*/ 258 w 258"/>
              <a:gd name="T12" fmla="*/ 720 h 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8" h="720">
                <a:moveTo>
                  <a:pt x="221" y="0"/>
                </a:moveTo>
                <a:cubicBezTo>
                  <a:pt x="239" y="108"/>
                  <a:pt x="258" y="216"/>
                  <a:pt x="221" y="336"/>
                </a:cubicBezTo>
                <a:cubicBezTo>
                  <a:pt x="184" y="456"/>
                  <a:pt x="40" y="656"/>
                  <a:pt x="0" y="720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8" name="Group 67"/>
          <p:cNvGrpSpPr>
            <a:grpSpLocks/>
          </p:cNvGrpSpPr>
          <p:nvPr/>
        </p:nvGrpSpPr>
        <p:grpSpPr bwMode="auto">
          <a:xfrm>
            <a:off x="8701088" y="427038"/>
            <a:ext cx="355600" cy="5821362"/>
            <a:chOff x="5481" y="173"/>
            <a:chExt cx="224" cy="4003"/>
          </a:xfrm>
        </p:grpSpPr>
        <p:sp>
          <p:nvSpPr>
            <p:cNvPr id="41169" name="Text Box 68"/>
            <p:cNvSpPr txBox="1">
              <a:spLocks noChangeArrowheads="1"/>
            </p:cNvSpPr>
            <p:nvPr/>
          </p:nvSpPr>
          <p:spPr bwMode="auto">
            <a:xfrm rot="5400000">
              <a:off x="3599" y="2120"/>
              <a:ext cx="3938" cy="173"/>
            </a:xfrm>
            <a:prstGeom prst="rect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/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 sz="1200" b="1"/>
            </a:p>
          </p:txBody>
        </p:sp>
        <p:sp>
          <p:nvSpPr>
            <p:cNvPr id="41170" name="Text Box 69"/>
            <p:cNvSpPr txBox="1">
              <a:spLocks noChangeArrowheads="1"/>
            </p:cNvSpPr>
            <p:nvPr/>
          </p:nvSpPr>
          <p:spPr bwMode="auto">
            <a:xfrm rot="5400000">
              <a:off x="3637" y="2060"/>
              <a:ext cx="3955" cy="1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Architecture Styles: Principles, Patterns, Guidelines, Rules</a:t>
              </a:r>
            </a:p>
          </p:txBody>
        </p:sp>
      </p:grpSp>
      <p:sp>
        <p:nvSpPr>
          <p:cNvPr id="2157638" name="AutoShape 70"/>
          <p:cNvSpPr>
            <a:spLocks noChangeArrowheads="1"/>
          </p:cNvSpPr>
          <p:nvPr/>
        </p:nvSpPr>
        <p:spPr bwMode="auto">
          <a:xfrm>
            <a:off x="3124200" y="3733800"/>
            <a:ext cx="1600200" cy="268288"/>
          </a:xfrm>
          <a:prstGeom prst="wedgeRectCallout">
            <a:avLst>
              <a:gd name="adj1" fmla="val 22421"/>
              <a:gd name="adj2" fmla="val -150000"/>
            </a:avLst>
          </a:prstGeom>
          <a:solidFill>
            <a:srgbClr val="FEE7D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1200"/>
              <a:t> Black box view of </a:t>
            </a:r>
            <a:r>
              <a:rPr lang="en-US" sz="1200" b="1"/>
              <a:t>S</a:t>
            </a:r>
          </a:p>
        </p:txBody>
      </p:sp>
      <p:sp>
        <p:nvSpPr>
          <p:cNvPr id="40967" name="Text Box 118"/>
          <p:cNvSpPr txBox="1">
            <a:spLocks noChangeArrowheads="1"/>
          </p:cNvSpPr>
          <p:nvPr/>
        </p:nvSpPr>
        <p:spPr bwMode="auto">
          <a:xfrm>
            <a:off x="5276850" y="3609975"/>
            <a:ext cx="184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endParaRPr lang="en-US" sz="1200">
              <a:solidFill>
                <a:schemeClr val="folHlink"/>
              </a:solidFill>
            </a:endParaRPr>
          </a:p>
        </p:txBody>
      </p:sp>
      <p:grpSp>
        <p:nvGrpSpPr>
          <p:cNvPr id="9" name="Group 119"/>
          <p:cNvGrpSpPr>
            <a:grpSpLocks/>
          </p:cNvGrpSpPr>
          <p:nvPr/>
        </p:nvGrpSpPr>
        <p:grpSpPr bwMode="auto">
          <a:xfrm>
            <a:off x="762000" y="4724400"/>
            <a:ext cx="7307263" cy="1589088"/>
            <a:chOff x="503" y="2961"/>
            <a:chExt cx="4603" cy="1001"/>
          </a:xfrm>
        </p:grpSpPr>
        <p:grpSp>
          <p:nvGrpSpPr>
            <p:cNvPr id="41071" name="Group 120"/>
            <p:cNvGrpSpPr>
              <a:grpSpLocks/>
            </p:cNvGrpSpPr>
            <p:nvPr/>
          </p:nvGrpSpPr>
          <p:grpSpPr bwMode="auto">
            <a:xfrm>
              <a:off x="503" y="2961"/>
              <a:ext cx="4603" cy="1001"/>
              <a:chOff x="503" y="2961"/>
              <a:chExt cx="4603" cy="1001"/>
            </a:xfrm>
          </p:grpSpPr>
          <p:grpSp>
            <p:nvGrpSpPr>
              <p:cNvPr id="41078" name="Group 121"/>
              <p:cNvGrpSpPr>
                <a:grpSpLocks/>
              </p:cNvGrpSpPr>
              <p:nvPr/>
            </p:nvGrpSpPr>
            <p:grpSpPr bwMode="auto">
              <a:xfrm>
                <a:off x="503" y="2961"/>
                <a:ext cx="4603" cy="1001"/>
                <a:chOff x="135" y="2193"/>
                <a:chExt cx="4603" cy="1001"/>
              </a:xfrm>
            </p:grpSpPr>
            <p:sp>
              <p:nvSpPr>
                <p:cNvPr id="41081" name="Rectangle 122"/>
                <p:cNvSpPr>
                  <a:spLocks noChangeArrowheads="1"/>
                </p:cNvSpPr>
                <p:nvPr/>
              </p:nvSpPr>
              <p:spPr bwMode="auto">
                <a:xfrm>
                  <a:off x="265" y="2313"/>
                  <a:ext cx="1509" cy="768"/>
                </a:xfrm>
                <a:prstGeom prst="rect">
                  <a:avLst/>
                </a:prstGeom>
                <a:solidFill>
                  <a:schemeClr val="accent1">
                    <a:alpha val="50195"/>
                  </a:schemeClr>
                </a:solidFill>
                <a:ln w="38100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600" b="1"/>
                </a:p>
              </p:txBody>
            </p:sp>
            <p:sp>
              <p:nvSpPr>
                <p:cNvPr id="41082" name="Rectangle 123"/>
                <p:cNvSpPr>
                  <a:spLocks noChangeArrowheads="1"/>
                </p:cNvSpPr>
                <p:nvPr/>
              </p:nvSpPr>
              <p:spPr bwMode="auto">
                <a:xfrm>
                  <a:off x="135" y="2441"/>
                  <a:ext cx="86" cy="96"/>
                </a:xfrm>
                <a:prstGeom prst="rect">
                  <a:avLst/>
                </a:prstGeom>
                <a:solidFill>
                  <a:schemeClr val="tx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3" name="Rectangle 124"/>
                <p:cNvSpPr>
                  <a:spLocks noChangeArrowheads="1"/>
                </p:cNvSpPr>
                <p:nvPr/>
              </p:nvSpPr>
              <p:spPr bwMode="auto">
                <a:xfrm>
                  <a:off x="1817" y="2393"/>
                  <a:ext cx="86" cy="96"/>
                </a:xfrm>
                <a:prstGeom prst="rect">
                  <a:avLst/>
                </a:prstGeom>
                <a:solidFill>
                  <a:schemeClr val="tx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4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779" y="2441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85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221" y="2489"/>
                  <a:ext cx="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86" name="Rectangle 127"/>
                <p:cNvSpPr>
                  <a:spLocks noChangeArrowheads="1"/>
                </p:cNvSpPr>
                <p:nvPr/>
              </p:nvSpPr>
              <p:spPr bwMode="auto">
                <a:xfrm>
                  <a:off x="1817" y="2921"/>
                  <a:ext cx="86" cy="96"/>
                </a:xfrm>
                <a:prstGeom prst="rect">
                  <a:avLst/>
                </a:prstGeom>
                <a:solidFill>
                  <a:schemeClr val="tx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87" name="Line 128"/>
                <p:cNvSpPr>
                  <a:spLocks noChangeShapeType="1"/>
                </p:cNvSpPr>
                <p:nvPr/>
              </p:nvSpPr>
              <p:spPr bwMode="auto">
                <a:xfrm flipH="1">
                  <a:off x="1779" y="2969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088" name="Rectangle 129"/>
                <p:cNvSpPr>
                  <a:spLocks noChangeArrowheads="1"/>
                </p:cNvSpPr>
                <p:nvPr/>
              </p:nvSpPr>
              <p:spPr bwMode="auto">
                <a:xfrm>
                  <a:off x="437" y="2489"/>
                  <a:ext cx="216" cy="39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89" name="Rectangle 130"/>
                <p:cNvSpPr>
                  <a:spLocks noChangeArrowheads="1"/>
                </p:cNvSpPr>
                <p:nvPr/>
              </p:nvSpPr>
              <p:spPr bwMode="auto">
                <a:xfrm>
                  <a:off x="998" y="2441"/>
                  <a:ext cx="301" cy="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90" name="Rectangle 131"/>
                <p:cNvSpPr>
                  <a:spLocks noChangeArrowheads="1"/>
                </p:cNvSpPr>
                <p:nvPr/>
              </p:nvSpPr>
              <p:spPr bwMode="auto">
                <a:xfrm>
                  <a:off x="1343" y="2729"/>
                  <a:ext cx="301" cy="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1091" name="Group 132"/>
                <p:cNvGrpSpPr>
                  <a:grpSpLocks/>
                </p:cNvGrpSpPr>
                <p:nvPr/>
              </p:nvGrpSpPr>
              <p:grpSpPr bwMode="auto">
                <a:xfrm>
                  <a:off x="489" y="2522"/>
                  <a:ext cx="121" cy="187"/>
                  <a:chOff x="720" y="3840"/>
                  <a:chExt cx="192" cy="262"/>
                </a:xfrm>
              </p:grpSpPr>
              <p:sp>
                <p:nvSpPr>
                  <p:cNvPr id="41166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720" y="3840"/>
                    <a:ext cx="192" cy="7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67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720" y="4028"/>
                    <a:ext cx="192" cy="74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68" name="Line 13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915"/>
                    <a:ext cx="0" cy="11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1092" name="Group 136"/>
                <p:cNvGrpSpPr>
                  <a:grpSpLocks/>
                </p:cNvGrpSpPr>
                <p:nvPr/>
              </p:nvGrpSpPr>
              <p:grpSpPr bwMode="auto">
                <a:xfrm>
                  <a:off x="1016" y="2501"/>
                  <a:ext cx="236" cy="167"/>
                  <a:chOff x="2425" y="3509"/>
                  <a:chExt cx="501" cy="319"/>
                </a:xfrm>
              </p:grpSpPr>
              <p:sp>
                <p:nvSpPr>
                  <p:cNvPr id="41161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2425" y="3555"/>
                    <a:ext cx="182" cy="91"/>
                  </a:xfrm>
                  <a:prstGeom prst="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62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2744" y="3737"/>
                    <a:ext cx="182" cy="91"/>
                  </a:xfrm>
                  <a:prstGeom prst="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63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2744" y="3509"/>
                    <a:ext cx="182" cy="91"/>
                  </a:xfrm>
                  <a:prstGeom prst="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64" name="Line 1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07" y="3555"/>
                    <a:ext cx="137" cy="4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1165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3600"/>
                    <a:ext cx="0" cy="137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093" name="Rectangle 142"/>
                <p:cNvSpPr>
                  <a:spLocks noChangeArrowheads="1"/>
                </p:cNvSpPr>
                <p:nvPr/>
              </p:nvSpPr>
              <p:spPr bwMode="auto">
                <a:xfrm>
                  <a:off x="1373" y="2905"/>
                  <a:ext cx="93" cy="5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94" name="Rectangle 143"/>
                <p:cNvSpPr>
                  <a:spLocks noChangeArrowheads="1"/>
                </p:cNvSpPr>
                <p:nvPr/>
              </p:nvSpPr>
              <p:spPr bwMode="auto">
                <a:xfrm>
                  <a:off x="1502" y="2776"/>
                  <a:ext cx="93" cy="5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95" name="Line 144"/>
                <p:cNvSpPr>
                  <a:spLocks noChangeShapeType="1"/>
                </p:cNvSpPr>
                <p:nvPr/>
              </p:nvSpPr>
              <p:spPr bwMode="auto">
                <a:xfrm flipV="1">
                  <a:off x="1466" y="2824"/>
                  <a:ext cx="80" cy="10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096" name="Rectangle 145"/>
                <p:cNvSpPr>
                  <a:spLocks noChangeArrowheads="1"/>
                </p:cNvSpPr>
                <p:nvPr/>
              </p:nvSpPr>
              <p:spPr bwMode="auto">
                <a:xfrm>
                  <a:off x="362" y="2517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7" name="Rectangle 146"/>
                <p:cNvSpPr>
                  <a:spLocks noChangeArrowheads="1"/>
                </p:cNvSpPr>
                <p:nvPr/>
              </p:nvSpPr>
              <p:spPr bwMode="auto">
                <a:xfrm>
                  <a:off x="911" y="2496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8" name="Rectangle 147"/>
                <p:cNvSpPr>
                  <a:spLocks noChangeArrowheads="1"/>
                </p:cNvSpPr>
                <p:nvPr/>
              </p:nvSpPr>
              <p:spPr bwMode="auto">
                <a:xfrm>
                  <a:off x="1256" y="2832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99" name="Rectangle 148"/>
                <p:cNvSpPr>
                  <a:spLocks noChangeArrowheads="1"/>
                </p:cNvSpPr>
                <p:nvPr/>
              </p:nvSpPr>
              <p:spPr bwMode="auto">
                <a:xfrm>
                  <a:off x="1343" y="2448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0" name="Rectangle 149"/>
                <p:cNvSpPr>
                  <a:spLocks noChangeArrowheads="1"/>
                </p:cNvSpPr>
                <p:nvPr/>
              </p:nvSpPr>
              <p:spPr bwMode="auto">
                <a:xfrm>
                  <a:off x="1687" y="2928"/>
                  <a:ext cx="44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1" name="Line 150"/>
                <p:cNvSpPr>
                  <a:spLocks noChangeShapeType="1"/>
                </p:cNvSpPr>
                <p:nvPr/>
              </p:nvSpPr>
              <p:spPr bwMode="auto">
                <a:xfrm>
                  <a:off x="394" y="2544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02" name="Line 151"/>
                <p:cNvSpPr>
                  <a:spLocks noChangeShapeType="1"/>
                </p:cNvSpPr>
                <p:nvPr/>
              </p:nvSpPr>
              <p:spPr bwMode="auto">
                <a:xfrm>
                  <a:off x="954" y="2520"/>
                  <a:ext cx="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03" name="Line 152"/>
                <p:cNvSpPr>
                  <a:spLocks noChangeShapeType="1"/>
                </p:cNvSpPr>
                <p:nvPr/>
              </p:nvSpPr>
              <p:spPr bwMode="auto">
                <a:xfrm>
                  <a:off x="1299" y="2470"/>
                  <a:ext cx="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04" name="Line 153"/>
                <p:cNvSpPr>
                  <a:spLocks noChangeShapeType="1"/>
                </p:cNvSpPr>
                <p:nvPr/>
              </p:nvSpPr>
              <p:spPr bwMode="auto">
                <a:xfrm>
                  <a:off x="1299" y="2854"/>
                  <a:ext cx="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05" name="Line 154"/>
                <p:cNvSpPr>
                  <a:spLocks noChangeShapeType="1"/>
                </p:cNvSpPr>
                <p:nvPr/>
              </p:nvSpPr>
              <p:spPr bwMode="auto">
                <a:xfrm>
                  <a:off x="1644" y="2950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06" name="Rectangle 155"/>
                <p:cNvSpPr>
                  <a:spLocks noChangeArrowheads="1"/>
                </p:cNvSpPr>
                <p:nvPr/>
              </p:nvSpPr>
              <p:spPr bwMode="auto">
                <a:xfrm>
                  <a:off x="696" y="2544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7" name="Line 156"/>
                <p:cNvSpPr>
                  <a:spLocks noChangeShapeType="1"/>
                </p:cNvSpPr>
                <p:nvPr/>
              </p:nvSpPr>
              <p:spPr bwMode="auto">
                <a:xfrm>
                  <a:off x="653" y="2566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08" name="Rectangle 157"/>
                <p:cNvSpPr>
                  <a:spLocks noChangeArrowheads="1"/>
                </p:cNvSpPr>
                <p:nvPr/>
              </p:nvSpPr>
              <p:spPr bwMode="auto">
                <a:xfrm>
                  <a:off x="696" y="2736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09" name="Line 158"/>
                <p:cNvSpPr>
                  <a:spLocks noChangeShapeType="1"/>
                </p:cNvSpPr>
                <p:nvPr/>
              </p:nvSpPr>
              <p:spPr bwMode="auto">
                <a:xfrm>
                  <a:off x="653" y="2758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10" name="Line 159"/>
                <p:cNvSpPr>
                  <a:spLocks noChangeShapeType="1"/>
                </p:cNvSpPr>
                <p:nvPr/>
              </p:nvSpPr>
              <p:spPr bwMode="auto">
                <a:xfrm flipV="1">
                  <a:off x="739" y="2520"/>
                  <a:ext cx="172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11" name="Line 160"/>
                <p:cNvSpPr>
                  <a:spLocks noChangeShapeType="1"/>
                </p:cNvSpPr>
                <p:nvPr/>
              </p:nvSpPr>
              <p:spPr bwMode="auto">
                <a:xfrm>
                  <a:off x="741" y="2757"/>
                  <a:ext cx="513" cy="9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12" name="Line 161"/>
                <p:cNvSpPr>
                  <a:spLocks noChangeShapeType="1"/>
                </p:cNvSpPr>
                <p:nvPr/>
              </p:nvSpPr>
              <p:spPr bwMode="auto">
                <a:xfrm flipV="1">
                  <a:off x="1390" y="2438"/>
                  <a:ext cx="386" cy="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13" name="Line 162"/>
                <p:cNvSpPr>
                  <a:spLocks noChangeShapeType="1"/>
                </p:cNvSpPr>
                <p:nvPr/>
              </p:nvSpPr>
              <p:spPr bwMode="auto">
                <a:xfrm>
                  <a:off x="1731" y="2940"/>
                  <a:ext cx="63" cy="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14" name="Line 163"/>
                <p:cNvSpPr>
                  <a:spLocks noChangeShapeType="1"/>
                </p:cNvSpPr>
                <p:nvPr/>
              </p:nvSpPr>
              <p:spPr bwMode="auto">
                <a:xfrm flipH="1" flipV="1">
                  <a:off x="264" y="2486"/>
                  <a:ext cx="102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15" name="Text Box 164"/>
                <p:cNvSpPr txBox="1">
                  <a:spLocks noChangeArrowheads="1"/>
                </p:cNvSpPr>
                <p:nvPr/>
              </p:nvSpPr>
              <p:spPr bwMode="auto">
                <a:xfrm>
                  <a:off x="1814" y="3021"/>
                  <a:ext cx="595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200"/>
                    <a:t>Information</a:t>
                  </a:r>
                </a:p>
              </p:txBody>
            </p:sp>
            <p:sp>
              <p:nvSpPr>
                <p:cNvPr id="41116" name="Rectangle 165"/>
                <p:cNvSpPr>
                  <a:spLocks noChangeArrowheads="1"/>
                </p:cNvSpPr>
                <p:nvPr/>
              </p:nvSpPr>
              <p:spPr bwMode="auto">
                <a:xfrm>
                  <a:off x="2884" y="2313"/>
                  <a:ext cx="1509" cy="768"/>
                </a:xfrm>
                <a:prstGeom prst="rect">
                  <a:avLst/>
                </a:prstGeom>
                <a:solidFill>
                  <a:schemeClr val="accent1">
                    <a:alpha val="50195"/>
                  </a:schemeClr>
                </a:solidFill>
                <a:ln w="38100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600" b="1"/>
                </a:p>
              </p:txBody>
            </p:sp>
            <p:sp>
              <p:nvSpPr>
                <p:cNvPr id="41117" name="Rectangle 166"/>
                <p:cNvSpPr>
                  <a:spLocks noChangeArrowheads="1"/>
                </p:cNvSpPr>
                <p:nvPr/>
              </p:nvSpPr>
              <p:spPr bwMode="auto">
                <a:xfrm>
                  <a:off x="2755" y="2441"/>
                  <a:ext cx="86" cy="96"/>
                </a:xfrm>
                <a:prstGeom prst="rect">
                  <a:avLst/>
                </a:prstGeom>
                <a:solidFill>
                  <a:schemeClr val="tx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8" name="Rectangle 167"/>
                <p:cNvSpPr>
                  <a:spLocks noChangeArrowheads="1"/>
                </p:cNvSpPr>
                <p:nvPr/>
              </p:nvSpPr>
              <p:spPr bwMode="auto">
                <a:xfrm>
                  <a:off x="4436" y="2393"/>
                  <a:ext cx="86" cy="96"/>
                </a:xfrm>
                <a:prstGeom prst="rect">
                  <a:avLst/>
                </a:prstGeom>
                <a:solidFill>
                  <a:schemeClr val="tx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19" name="Line 168"/>
                <p:cNvSpPr>
                  <a:spLocks noChangeShapeType="1"/>
                </p:cNvSpPr>
                <p:nvPr/>
              </p:nvSpPr>
              <p:spPr bwMode="auto">
                <a:xfrm flipH="1">
                  <a:off x="4399" y="2441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20" name="Line 169"/>
                <p:cNvSpPr>
                  <a:spLocks noChangeShapeType="1"/>
                </p:cNvSpPr>
                <p:nvPr/>
              </p:nvSpPr>
              <p:spPr bwMode="auto">
                <a:xfrm flipH="1">
                  <a:off x="2841" y="2489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21" name="Rectangle 170"/>
                <p:cNvSpPr>
                  <a:spLocks noChangeArrowheads="1"/>
                </p:cNvSpPr>
                <p:nvPr/>
              </p:nvSpPr>
              <p:spPr bwMode="auto">
                <a:xfrm>
                  <a:off x="4436" y="2921"/>
                  <a:ext cx="86" cy="96"/>
                </a:xfrm>
                <a:prstGeom prst="rect">
                  <a:avLst/>
                </a:prstGeom>
                <a:solidFill>
                  <a:schemeClr val="tx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2" name="Line 171"/>
                <p:cNvSpPr>
                  <a:spLocks noChangeShapeType="1"/>
                </p:cNvSpPr>
                <p:nvPr/>
              </p:nvSpPr>
              <p:spPr bwMode="auto">
                <a:xfrm flipH="1">
                  <a:off x="4399" y="2969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23" name="Rectangle 172"/>
                <p:cNvSpPr>
                  <a:spLocks noChangeArrowheads="1"/>
                </p:cNvSpPr>
                <p:nvPr/>
              </p:nvSpPr>
              <p:spPr bwMode="auto">
                <a:xfrm>
                  <a:off x="3056" y="2489"/>
                  <a:ext cx="216" cy="39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24" name="Rectangle 173"/>
                <p:cNvSpPr>
                  <a:spLocks noChangeArrowheads="1"/>
                </p:cNvSpPr>
                <p:nvPr/>
              </p:nvSpPr>
              <p:spPr bwMode="auto">
                <a:xfrm>
                  <a:off x="3617" y="2441"/>
                  <a:ext cx="302" cy="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25" name="Rectangle 174"/>
                <p:cNvSpPr>
                  <a:spLocks noChangeArrowheads="1"/>
                </p:cNvSpPr>
                <p:nvPr/>
              </p:nvSpPr>
              <p:spPr bwMode="auto">
                <a:xfrm>
                  <a:off x="3962" y="2729"/>
                  <a:ext cx="302" cy="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26" name="Rectangle 175"/>
                <p:cNvSpPr>
                  <a:spLocks noChangeArrowheads="1"/>
                </p:cNvSpPr>
                <p:nvPr/>
              </p:nvSpPr>
              <p:spPr bwMode="auto">
                <a:xfrm>
                  <a:off x="2981" y="2517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7" name="Rectangle 176"/>
                <p:cNvSpPr>
                  <a:spLocks noChangeArrowheads="1"/>
                </p:cNvSpPr>
                <p:nvPr/>
              </p:nvSpPr>
              <p:spPr bwMode="auto">
                <a:xfrm>
                  <a:off x="3531" y="2496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8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62" y="2448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29" name="Rectangle 178"/>
                <p:cNvSpPr>
                  <a:spLocks noChangeArrowheads="1"/>
                </p:cNvSpPr>
                <p:nvPr/>
              </p:nvSpPr>
              <p:spPr bwMode="auto">
                <a:xfrm>
                  <a:off x="4307" y="2928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0" name="Line 179"/>
                <p:cNvSpPr>
                  <a:spLocks noChangeShapeType="1"/>
                </p:cNvSpPr>
                <p:nvPr/>
              </p:nvSpPr>
              <p:spPr bwMode="auto">
                <a:xfrm>
                  <a:off x="3013" y="2544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31" name="Line 180"/>
                <p:cNvSpPr>
                  <a:spLocks noChangeShapeType="1"/>
                </p:cNvSpPr>
                <p:nvPr/>
              </p:nvSpPr>
              <p:spPr bwMode="auto">
                <a:xfrm>
                  <a:off x="3574" y="2520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32" name="Line 181"/>
                <p:cNvSpPr>
                  <a:spLocks noChangeShapeType="1"/>
                </p:cNvSpPr>
                <p:nvPr/>
              </p:nvSpPr>
              <p:spPr bwMode="auto">
                <a:xfrm>
                  <a:off x="3919" y="2470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33" name="Line 182"/>
                <p:cNvSpPr>
                  <a:spLocks noChangeShapeType="1"/>
                </p:cNvSpPr>
                <p:nvPr/>
              </p:nvSpPr>
              <p:spPr bwMode="auto">
                <a:xfrm>
                  <a:off x="4264" y="2950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34" name="Rectangle 183"/>
                <p:cNvSpPr>
                  <a:spLocks noChangeArrowheads="1"/>
                </p:cNvSpPr>
                <p:nvPr/>
              </p:nvSpPr>
              <p:spPr bwMode="auto">
                <a:xfrm>
                  <a:off x="3315" y="2544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5" name="Line 184"/>
                <p:cNvSpPr>
                  <a:spLocks noChangeShapeType="1"/>
                </p:cNvSpPr>
                <p:nvPr/>
              </p:nvSpPr>
              <p:spPr bwMode="auto">
                <a:xfrm>
                  <a:off x="3272" y="2566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36" name="Rectangle 185"/>
                <p:cNvSpPr>
                  <a:spLocks noChangeArrowheads="1"/>
                </p:cNvSpPr>
                <p:nvPr/>
              </p:nvSpPr>
              <p:spPr bwMode="auto">
                <a:xfrm>
                  <a:off x="3315" y="2736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37" name="Line 186"/>
                <p:cNvSpPr>
                  <a:spLocks noChangeShapeType="1"/>
                </p:cNvSpPr>
                <p:nvPr/>
              </p:nvSpPr>
              <p:spPr bwMode="auto">
                <a:xfrm>
                  <a:off x="3272" y="2758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38" name="Line 187"/>
                <p:cNvSpPr>
                  <a:spLocks noChangeShapeType="1"/>
                </p:cNvSpPr>
                <p:nvPr/>
              </p:nvSpPr>
              <p:spPr bwMode="auto">
                <a:xfrm flipV="1">
                  <a:off x="3358" y="2520"/>
                  <a:ext cx="173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39" name="Line 188"/>
                <p:cNvSpPr>
                  <a:spLocks noChangeShapeType="1"/>
                </p:cNvSpPr>
                <p:nvPr/>
              </p:nvSpPr>
              <p:spPr bwMode="auto">
                <a:xfrm>
                  <a:off x="3360" y="2757"/>
                  <a:ext cx="513" cy="9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40" name="Line 189"/>
                <p:cNvSpPr>
                  <a:spLocks noChangeShapeType="1"/>
                </p:cNvSpPr>
                <p:nvPr/>
              </p:nvSpPr>
              <p:spPr bwMode="auto">
                <a:xfrm flipV="1">
                  <a:off x="4010" y="2438"/>
                  <a:ext cx="385" cy="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41" name="Line 190"/>
                <p:cNvSpPr>
                  <a:spLocks noChangeShapeType="1"/>
                </p:cNvSpPr>
                <p:nvPr/>
              </p:nvSpPr>
              <p:spPr bwMode="auto">
                <a:xfrm>
                  <a:off x="4350" y="2940"/>
                  <a:ext cx="64" cy="3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42" name="Line 191"/>
                <p:cNvSpPr>
                  <a:spLocks noChangeShapeType="1"/>
                </p:cNvSpPr>
                <p:nvPr/>
              </p:nvSpPr>
              <p:spPr bwMode="auto">
                <a:xfrm flipH="1" flipV="1">
                  <a:off x="2883" y="2486"/>
                  <a:ext cx="103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43" name="Line 192"/>
                <p:cNvSpPr>
                  <a:spLocks noChangeShapeType="1"/>
                </p:cNvSpPr>
                <p:nvPr/>
              </p:nvSpPr>
              <p:spPr bwMode="auto">
                <a:xfrm>
                  <a:off x="2570" y="2365"/>
                  <a:ext cx="175" cy="9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44" name="Text Box 193"/>
                <p:cNvSpPr txBox="1">
                  <a:spLocks noChangeArrowheads="1"/>
                </p:cNvSpPr>
                <p:nvPr/>
              </p:nvSpPr>
              <p:spPr bwMode="auto">
                <a:xfrm>
                  <a:off x="2631" y="2269"/>
                  <a:ext cx="156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900" b="1"/>
                    <a:t>1</a:t>
                  </a:r>
                </a:p>
              </p:txBody>
            </p:sp>
            <p:sp>
              <p:nvSpPr>
                <p:cNvPr id="41145" name="Line 194"/>
                <p:cNvSpPr>
                  <a:spLocks noChangeShapeType="1"/>
                </p:cNvSpPr>
                <p:nvPr/>
              </p:nvSpPr>
              <p:spPr bwMode="auto">
                <a:xfrm flipV="1">
                  <a:off x="3358" y="2448"/>
                  <a:ext cx="172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46" name="Line 195"/>
                <p:cNvSpPr>
                  <a:spLocks noChangeShapeType="1"/>
                </p:cNvSpPr>
                <p:nvPr/>
              </p:nvSpPr>
              <p:spPr bwMode="auto">
                <a:xfrm flipH="1">
                  <a:off x="3361" y="2579"/>
                  <a:ext cx="205" cy="5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47" name="Line 196"/>
                <p:cNvSpPr>
                  <a:spLocks noChangeShapeType="1"/>
                </p:cNvSpPr>
                <p:nvPr/>
              </p:nvSpPr>
              <p:spPr bwMode="auto">
                <a:xfrm>
                  <a:off x="3443" y="2806"/>
                  <a:ext cx="315" cy="6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48" name="Freeform 197"/>
                <p:cNvSpPr>
                  <a:spLocks/>
                </p:cNvSpPr>
                <p:nvPr/>
              </p:nvSpPr>
              <p:spPr bwMode="auto">
                <a:xfrm>
                  <a:off x="3719" y="2496"/>
                  <a:ext cx="87" cy="123"/>
                </a:xfrm>
                <a:custGeom>
                  <a:avLst/>
                  <a:gdLst>
                    <a:gd name="T0" fmla="*/ 0 w 144"/>
                    <a:gd name="T1" fmla="*/ 0 h 144"/>
                    <a:gd name="T2" fmla="*/ 0 w 144"/>
                    <a:gd name="T3" fmla="*/ 26 h 144"/>
                    <a:gd name="T4" fmla="*/ 1 w 144"/>
                    <a:gd name="T5" fmla="*/ 26 h 144"/>
                    <a:gd name="T6" fmla="*/ 1 w 14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4"/>
                    <a:gd name="T13" fmla="*/ 0 h 144"/>
                    <a:gd name="T14" fmla="*/ 144 w 14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4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144" y="144"/>
                      </a:lnTo>
                      <a:lnTo>
                        <a:pt x="144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49" name="Line 198"/>
                <p:cNvSpPr>
                  <a:spLocks noChangeShapeType="1"/>
                </p:cNvSpPr>
                <p:nvPr/>
              </p:nvSpPr>
              <p:spPr bwMode="auto">
                <a:xfrm flipV="1">
                  <a:off x="4048" y="2496"/>
                  <a:ext cx="269" cy="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50" name="Line 199"/>
                <p:cNvSpPr>
                  <a:spLocks noChangeShapeType="1"/>
                </p:cNvSpPr>
                <p:nvPr/>
              </p:nvSpPr>
              <p:spPr bwMode="auto">
                <a:xfrm flipV="1">
                  <a:off x="4479" y="2223"/>
                  <a:ext cx="208" cy="17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51" name="Text Box 200"/>
                <p:cNvSpPr txBox="1">
                  <a:spLocks noChangeArrowheads="1"/>
                </p:cNvSpPr>
                <p:nvPr/>
              </p:nvSpPr>
              <p:spPr bwMode="auto">
                <a:xfrm>
                  <a:off x="4473" y="2193"/>
                  <a:ext cx="156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900" b="1"/>
                    <a:t>2</a:t>
                  </a:r>
                </a:p>
              </p:txBody>
            </p:sp>
            <p:sp>
              <p:nvSpPr>
                <p:cNvPr id="41152" name="Line 201"/>
                <p:cNvSpPr>
                  <a:spLocks noChangeShapeType="1"/>
                </p:cNvSpPr>
                <p:nvPr/>
              </p:nvSpPr>
              <p:spPr bwMode="auto">
                <a:xfrm>
                  <a:off x="4522" y="3008"/>
                  <a:ext cx="216" cy="5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53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4518" y="2877"/>
                  <a:ext cx="156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900" b="1"/>
                    <a:t>4</a:t>
                  </a:r>
                </a:p>
              </p:txBody>
            </p:sp>
            <p:sp>
              <p:nvSpPr>
                <p:cNvPr id="41154" name="Text Box 203"/>
                <p:cNvSpPr txBox="1">
                  <a:spLocks noChangeArrowheads="1"/>
                </p:cNvSpPr>
                <p:nvPr/>
              </p:nvSpPr>
              <p:spPr bwMode="auto">
                <a:xfrm>
                  <a:off x="3070" y="2734"/>
                  <a:ext cx="196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900" b="1"/>
                    <a:t>3a</a:t>
                  </a:r>
                </a:p>
              </p:txBody>
            </p:sp>
            <p:sp>
              <p:nvSpPr>
                <p:cNvPr id="41155" name="Text Box 204"/>
                <p:cNvSpPr txBox="1">
                  <a:spLocks noChangeArrowheads="1"/>
                </p:cNvSpPr>
                <p:nvPr/>
              </p:nvSpPr>
              <p:spPr bwMode="auto">
                <a:xfrm>
                  <a:off x="3675" y="2590"/>
                  <a:ext cx="200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900" b="1"/>
                    <a:t>3b</a:t>
                  </a:r>
                </a:p>
              </p:txBody>
            </p:sp>
            <p:sp>
              <p:nvSpPr>
                <p:cNvPr id="41156" name="Text Box 205"/>
                <p:cNvSpPr txBox="1">
                  <a:spLocks noChangeArrowheads="1"/>
                </p:cNvSpPr>
                <p:nvPr/>
              </p:nvSpPr>
              <p:spPr bwMode="auto">
                <a:xfrm>
                  <a:off x="2408" y="3006"/>
                  <a:ext cx="493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r"/>
                  <a:r>
                    <a:rPr lang="en-US" sz="1200"/>
                    <a:t>Behavior</a:t>
                  </a:r>
                </a:p>
              </p:txBody>
            </p:sp>
            <p:sp>
              <p:nvSpPr>
                <p:cNvPr id="41157" name="Rectangle 206"/>
                <p:cNvSpPr>
                  <a:spLocks noChangeArrowheads="1"/>
                </p:cNvSpPr>
                <p:nvPr/>
              </p:nvSpPr>
              <p:spPr bwMode="auto">
                <a:xfrm>
                  <a:off x="3880" y="2831"/>
                  <a:ext cx="43" cy="4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8" name="Line 207"/>
                <p:cNvSpPr>
                  <a:spLocks noChangeShapeType="1"/>
                </p:cNvSpPr>
                <p:nvPr/>
              </p:nvSpPr>
              <p:spPr bwMode="auto">
                <a:xfrm>
                  <a:off x="3923" y="2853"/>
                  <a:ext cx="43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159" name="Freeform 208"/>
                <p:cNvSpPr>
                  <a:spLocks/>
                </p:cNvSpPr>
                <p:nvPr/>
              </p:nvSpPr>
              <p:spPr bwMode="auto">
                <a:xfrm>
                  <a:off x="3110" y="2592"/>
                  <a:ext cx="87" cy="123"/>
                </a:xfrm>
                <a:custGeom>
                  <a:avLst/>
                  <a:gdLst>
                    <a:gd name="T0" fmla="*/ 0 w 144"/>
                    <a:gd name="T1" fmla="*/ 0 h 144"/>
                    <a:gd name="T2" fmla="*/ 0 w 144"/>
                    <a:gd name="T3" fmla="*/ 26 h 144"/>
                    <a:gd name="T4" fmla="*/ 1 w 144"/>
                    <a:gd name="T5" fmla="*/ 26 h 144"/>
                    <a:gd name="T6" fmla="*/ 1 w 144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4"/>
                    <a:gd name="T13" fmla="*/ 0 h 144"/>
                    <a:gd name="T14" fmla="*/ 144 w 144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4" h="144">
                      <a:moveTo>
                        <a:pt x="0" y="0"/>
                      </a:moveTo>
                      <a:lnTo>
                        <a:pt x="0" y="144"/>
                      </a:lnTo>
                      <a:lnTo>
                        <a:pt x="144" y="144"/>
                      </a:lnTo>
                      <a:lnTo>
                        <a:pt x="144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160" name="Text Box 209"/>
                <p:cNvSpPr txBox="1">
                  <a:spLocks noChangeArrowheads="1"/>
                </p:cNvSpPr>
                <p:nvPr/>
              </p:nvSpPr>
              <p:spPr bwMode="auto">
                <a:xfrm>
                  <a:off x="1920" y="2592"/>
                  <a:ext cx="864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l"/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1079" name="Text Box 210"/>
              <p:cNvSpPr txBox="1">
                <a:spLocks noChangeArrowheads="1"/>
              </p:cNvSpPr>
              <p:nvPr/>
            </p:nvSpPr>
            <p:spPr bwMode="auto">
              <a:xfrm>
                <a:off x="1012" y="3068"/>
                <a:ext cx="20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 b="1"/>
                  <a:t>S</a:t>
                </a:r>
              </a:p>
            </p:txBody>
          </p:sp>
          <p:sp>
            <p:nvSpPr>
              <p:cNvPr id="41080" name="Text Box 211"/>
              <p:cNvSpPr txBox="1">
                <a:spLocks noChangeArrowheads="1"/>
              </p:cNvSpPr>
              <p:nvPr/>
            </p:nvSpPr>
            <p:spPr bwMode="auto">
              <a:xfrm>
                <a:off x="3652" y="3068"/>
                <a:ext cx="20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1600" b="1"/>
                  <a:t>S</a:t>
                </a:r>
              </a:p>
            </p:txBody>
          </p:sp>
        </p:grpSp>
        <p:sp>
          <p:nvSpPr>
            <p:cNvPr id="41072" name="Text Box 212"/>
            <p:cNvSpPr txBox="1">
              <a:spLocks noChangeArrowheads="1"/>
            </p:cNvSpPr>
            <p:nvPr/>
          </p:nvSpPr>
          <p:spPr bwMode="auto">
            <a:xfrm>
              <a:off x="798" y="3480"/>
              <a:ext cx="2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s1</a:t>
              </a:r>
            </a:p>
          </p:txBody>
        </p:sp>
        <p:sp>
          <p:nvSpPr>
            <p:cNvPr id="41073" name="Text Box 213"/>
            <p:cNvSpPr txBox="1">
              <a:spLocks noChangeArrowheads="1"/>
            </p:cNvSpPr>
            <p:nvPr/>
          </p:nvSpPr>
          <p:spPr bwMode="auto">
            <a:xfrm>
              <a:off x="1347" y="3329"/>
              <a:ext cx="2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s2</a:t>
              </a:r>
            </a:p>
          </p:txBody>
        </p:sp>
        <p:sp>
          <p:nvSpPr>
            <p:cNvPr id="41074" name="Text Box 214"/>
            <p:cNvSpPr txBox="1">
              <a:spLocks noChangeArrowheads="1"/>
            </p:cNvSpPr>
            <p:nvPr/>
          </p:nvSpPr>
          <p:spPr bwMode="auto">
            <a:xfrm>
              <a:off x="1691" y="3481"/>
              <a:ext cx="2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s3</a:t>
              </a:r>
            </a:p>
          </p:txBody>
        </p:sp>
        <p:sp>
          <p:nvSpPr>
            <p:cNvPr id="41075" name="Text Box 215"/>
            <p:cNvSpPr txBox="1">
              <a:spLocks noChangeArrowheads="1"/>
            </p:cNvSpPr>
            <p:nvPr/>
          </p:nvSpPr>
          <p:spPr bwMode="auto">
            <a:xfrm>
              <a:off x="3408" y="3264"/>
              <a:ext cx="2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s1</a:t>
              </a:r>
            </a:p>
          </p:txBody>
        </p:sp>
        <p:sp>
          <p:nvSpPr>
            <p:cNvPr id="41076" name="Text Box 216"/>
            <p:cNvSpPr txBox="1">
              <a:spLocks noChangeArrowheads="1"/>
            </p:cNvSpPr>
            <p:nvPr/>
          </p:nvSpPr>
          <p:spPr bwMode="auto">
            <a:xfrm>
              <a:off x="3984" y="3216"/>
              <a:ext cx="2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s2</a:t>
              </a:r>
            </a:p>
          </p:txBody>
        </p:sp>
        <p:sp>
          <p:nvSpPr>
            <p:cNvPr id="41077" name="Text Box 217"/>
            <p:cNvSpPr txBox="1">
              <a:spLocks noChangeArrowheads="1"/>
            </p:cNvSpPr>
            <p:nvPr/>
          </p:nvSpPr>
          <p:spPr bwMode="auto">
            <a:xfrm>
              <a:off x="4320" y="3600"/>
              <a:ext cx="22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s3</a:t>
              </a:r>
            </a:p>
          </p:txBody>
        </p:sp>
      </p:grpSp>
      <p:grpSp>
        <p:nvGrpSpPr>
          <p:cNvPr id="14" name="Group 218"/>
          <p:cNvGrpSpPr>
            <a:grpSpLocks/>
          </p:cNvGrpSpPr>
          <p:nvPr/>
        </p:nvGrpSpPr>
        <p:grpSpPr bwMode="auto">
          <a:xfrm>
            <a:off x="1222375" y="457200"/>
            <a:ext cx="2168525" cy="2438400"/>
            <a:chOff x="770" y="288"/>
            <a:chExt cx="1366" cy="1536"/>
          </a:xfrm>
        </p:grpSpPr>
        <p:grpSp>
          <p:nvGrpSpPr>
            <p:cNvPr id="41067" name="Group 219"/>
            <p:cNvGrpSpPr>
              <a:grpSpLocks/>
            </p:cNvGrpSpPr>
            <p:nvPr/>
          </p:nvGrpSpPr>
          <p:grpSpPr bwMode="auto">
            <a:xfrm>
              <a:off x="770" y="288"/>
              <a:ext cx="672" cy="1536"/>
              <a:chOff x="402" y="144"/>
              <a:chExt cx="672" cy="1104"/>
            </a:xfrm>
          </p:grpSpPr>
          <p:sp>
            <p:nvSpPr>
              <p:cNvPr id="41069" name="AutoShape 220"/>
              <p:cNvSpPr>
                <a:spLocks noChangeArrowheads="1"/>
              </p:cNvSpPr>
              <p:nvPr/>
            </p:nvSpPr>
            <p:spPr bwMode="auto">
              <a:xfrm>
                <a:off x="402" y="144"/>
                <a:ext cx="672" cy="432"/>
              </a:xfrm>
              <a:prstGeom prst="roundRect">
                <a:avLst>
                  <a:gd name="adj" fmla="val 16667"/>
                </a:avLst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070" name="Freeform 221"/>
              <p:cNvSpPr>
                <a:spLocks/>
              </p:cNvSpPr>
              <p:nvPr/>
            </p:nvSpPr>
            <p:spPr bwMode="auto">
              <a:xfrm>
                <a:off x="643" y="576"/>
                <a:ext cx="258" cy="672"/>
              </a:xfrm>
              <a:custGeom>
                <a:avLst/>
                <a:gdLst>
                  <a:gd name="T0" fmla="*/ 221 w 258"/>
                  <a:gd name="T1" fmla="*/ 0 h 720"/>
                  <a:gd name="T2" fmla="*/ 221 w 258"/>
                  <a:gd name="T3" fmla="*/ 157 h 720"/>
                  <a:gd name="T4" fmla="*/ 0 w 258"/>
                  <a:gd name="T5" fmla="*/ 336 h 720"/>
                  <a:gd name="T6" fmla="*/ 0 60000 65536"/>
                  <a:gd name="T7" fmla="*/ 0 60000 65536"/>
                  <a:gd name="T8" fmla="*/ 0 60000 65536"/>
                  <a:gd name="T9" fmla="*/ 0 w 258"/>
                  <a:gd name="T10" fmla="*/ 0 h 720"/>
                  <a:gd name="T11" fmla="*/ 258 w 258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8" h="720">
                    <a:moveTo>
                      <a:pt x="221" y="0"/>
                    </a:moveTo>
                    <a:cubicBezTo>
                      <a:pt x="239" y="108"/>
                      <a:pt x="258" y="216"/>
                      <a:pt x="221" y="336"/>
                    </a:cubicBezTo>
                    <a:cubicBezTo>
                      <a:pt x="184" y="456"/>
                      <a:pt x="40" y="656"/>
                      <a:pt x="0" y="7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1068" name="Freeform 222"/>
            <p:cNvSpPr>
              <a:spLocks/>
            </p:cNvSpPr>
            <p:nvPr/>
          </p:nvSpPr>
          <p:spPr bwMode="auto">
            <a:xfrm>
              <a:off x="1236" y="895"/>
              <a:ext cx="900" cy="699"/>
            </a:xfrm>
            <a:custGeom>
              <a:avLst/>
              <a:gdLst>
                <a:gd name="T0" fmla="*/ 0 w 900"/>
                <a:gd name="T1" fmla="*/ 0 h 699"/>
                <a:gd name="T2" fmla="*/ 233 w 900"/>
                <a:gd name="T3" fmla="*/ 549 h 699"/>
                <a:gd name="T4" fmla="*/ 900 w 900"/>
                <a:gd name="T5" fmla="*/ 699 h 699"/>
                <a:gd name="T6" fmla="*/ 0 60000 65536"/>
                <a:gd name="T7" fmla="*/ 0 60000 65536"/>
                <a:gd name="T8" fmla="*/ 0 60000 65536"/>
                <a:gd name="T9" fmla="*/ 0 w 900"/>
                <a:gd name="T10" fmla="*/ 0 h 699"/>
                <a:gd name="T11" fmla="*/ 900 w 900"/>
                <a:gd name="T12" fmla="*/ 699 h 6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0" h="699">
                  <a:moveTo>
                    <a:pt x="0" y="0"/>
                  </a:moveTo>
                  <a:cubicBezTo>
                    <a:pt x="39" y="91"/>
                    <a:pt x="83" y="433"/>
                    <a:pt x="233" y="549"/>
                  </a:cubicBezTo>
                  <a:cubicBezTo>
                    <a:pt x="383" y="665"/>
                    <a:pt x="761" y="668"/>
                    <a:pt x="900" y="69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" name="Group 223"/>
          <p:cNvGrpSpPr>
            <a:grpSpLocks/>
          </p:cNvGrpSpPr>
          <p:nvPr/>
        </p:nvGrpSpPr>
        <p:grpSpPr bwMode="auto">
          <a:xfrm>
            <a:off x="4927600" y="685800"/>
            <a:ext cx="1171575" cy="2057400"/>
            <a:chOff x="3104" y="432"/>
            <a:chExt cx="738" cy="1296"/>
          </a:xfrm>
        </p:grpSpPr>
        <p:sp>
          <p:nvSpPr>
            <p:cNvPr id="41065" name="Freeform 224"/>
            <p:cNvSpPr>
              <a:spLocks/>
            </p:cNvSpPr>
            <p:nvPr/>
          </p:nvSpPr>
          <p:spPr bwMode="auto">
            <a:xfrm flipH="1" flipV="1">
              <a:off x="3584" y="432"/>
              <a:ext cx="258" cy="1296"/>
            </a:xfrm>
            <a:custGeom>
              <a:avLst/>
              <a:gdLst>
                <a:gd name="T0" fmla="*/ 221 w 258"/>
                <a:gd name="T1" fmla="*/ 0 h 720"/>
                <a:gd name="T2" fmla="*/ 221 w 258"/>
                <a:gd name="T3" fmla="*/ 215975 h 720"/>
                <a:gd name="T4" fmla="*/ 0 w 258"/>
                <a:gd name="T5" fmla="*/ 462704 h 720"/>
                <a:gd name="T6" fmla="*/ 0 60000 65536"/>
                <a:gd name="T7" fmla="*/ 0 60000 65536"/>
                <a:gd name="T8" fmla="*/ 0 60000 65536"/>
                <a:gd name="T9" fmla="*/ 0 w 258"/>
                <a:gd name="T10" fmla="*/ 0 h 720"/>
                <a:gd name="T11" fmla="*/ 258 w 258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8" h="720">
                  <a:moveTo>
                    <a:pt x="221" y="0"/>
                  </a:moveTo>
                  <a:cubicBezTo>
                    <a:pt x="239" y="108"/>
                    <a:pt x="258" y="216"/>
                    <a:pt x="221" y="336"/>
                  </a:cubicBezTo>
                  <a:cubicBezTo>
                    <a:pt x="184" y="456"/>
                    <a:pt x="40" y="656"/>
                    <a:pt x="0" y="72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66" name="Freeform 225"/>
            <p:cNvSpPr>
              <a:spLocks/>
            </p:cNvSpPr>
            <p:nvPr/>
          </p:nvSpPr>
          <p:spPr bwMode="auto">
            <a:xfrm>
              <a:off x="3104" y="1314"/>
              <a:ext cx="503" cy="313"/>
            </a:xfrm>
            <a:custGeom>
              <a:avLst/>
              <a:gdLst>
                <a:gd name="T0" fmla="*/ 503 w 503"/>
                <a:gd name="T1" fmla="*/ 0 h 313"/>
                <a:gd name="T2" fmla="*/ 414 w 503"/>
                <a:gd name="T3" fmla="*/ 146 h 313"/>
                <a:gd name="T4" fmla="*/ 0 w 503"/>
                <a:gd name="T5" fmla="*/ 313 h 313"/>
                <a:gd name="T6" fmla="*/ 0 60000 65536"/>
                <a:gd name="T7" fmla="*/ 0 60000 65536"/>
                <a:gd name="T8" fmla="*/ 0 60000 65536"/>
                <a:gd name="T9" fmla="*/ 0 w 503"/>
                <a:gd name="T10" fmla="*/ 0 h 313"/>
                <a:gd name="T11" fmla="*/ 503 w 503"/>
                <a:gd name="T12" fmla="*/ 313 h 3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03" h="313">
                  <a:moveTo>
                    <a:pt x="503" y="0"/>
                  </a:moveTo>
                  <a:cubicBezTo>
                    <a:pt x="488" y="24"/>
                    <a:pt x="498" y="94"/>
                    <a:pt x="414" y="146"/>
                  </a:cubicBezTo>
                  <a:cubicBezTo>
                    <a:pt x="330" y="198"/>
                    <a:pt x="86" y="278"/>
                    <a:pt x="0" y="313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" name="Group 226"/>
          <p:cNvGrpSpPr>
            <a:grpSpLocks/>
          </p:cNvGrpSpPr>
          <p:nvPr/>
        </p:nvGrpSpPr>
        <p:grpSpPr bwMode="auto">
          <a:xfrm>
            <a:off x="1422400" y="2895600"/>
            <a:ext cx="482600" cy="2286000"/>
            <a:chOff x="528" y="1296"/>
            <a:chExt cx="352" cy="1200"/>
          </a:xfrm>
        </p:grpSpPr>
        <p:sp>
          <p:nvSpPr>
            <p:cNvPr id="41063" name="AutoShape 227"/>
            <p:cNvSpPr>
              <a:spLocks noChangeArrowheads="1"/>
            </p:cNvSpPr>
            <p:nvPr/>
          </p:nvSpPr>
          <p:spPr bwMode="auto">
            <a:xfrm>
              <a:off x="624" y="1296"/>
              <a:ext cx="256" cy="432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64" name="Freeform 228"/>
            <p:cNvSpPr>
              <a:spLocks/>
            </p:cNvSpPr>
            <p:nvPr/>
          </p:nvSpPr>
          <p:spPr bwMode="auto">
            <a:xfrm>
              <a:off x="528" y="1728"/>
              <a:ext cx="258" cy="768"/>
            </a:xfrm>
            <a:custGeom>
              <a:avLst/>
              <a:gdLst>
                <a:gd name="T0" fmla="*/ 221 w 258"/>
                <a:gd name="T1" fmla="*/ 0 h 720"/>
                <a:gd name="T2" fmla="*/ 221 w 258"/>
                <a:gd name="T3" fmla="*/ 682 h 720"/>
                <a:gd name="T4" fmla="*/ 0 w 258"/>
                <a:gd name="T5" fmla="*/ 1463 h 720"/>
                <a:gd name="T6" fmla="*/ 0 60000 65536"/>
                <a:gd name="T7" fmla="*/ 0 60000 65536"/>
                <a:gd name="T8" fmla="*/ 0 60000 65536"/>
                <a:gd name="T9" fmla="*/ 0 w 258"/>
                <a:gd name="T10" fmla="*/ 0 h 720"/>
                <a:gd name="T11" fmla="*/ 258 w 258"/>
                <a:gd name="T12" fmla="*/ 720 h 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8" h="720">
                  <a:moveTo>
                    <a:pt x="221" y="0"/>
                  </a:moveTo>
                  <a:cubicBezTo>
                    <a:pt x="239" y="108"/>
                    <a:pt x="258" y="216"/>
                    <a:pt x="221" y="336"/>
                  </a:cubicBezTo>
                  <a:cubicBezTo>
                    <a:pt x="184" y="456"/>
                    <a:pt x="40" y="656"/>
                    <a:pt x="0" y="72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57797" name="Rectangle 229"/>
          <p:cNvSpPr>
            <a:spLocks noChangeArrowheads="1"/>
          </p:cNvSpPr>
          <p:nvPr/>
        </p:nvSpPr>
        <p:spPr bwMode="auto">
          <a:xfrm>
            <a:off x="3352800" y="2362200"/>
            <a:ext cx="1793875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230"/>
          <p:cNvGrpSpPr>
            <a:grpSpLocks/>
          </p:cNvGrpSpPr>
          <p:nvPr/>
        </p:nvGrpSpPr>
        <p:grpSpPr bwMode="auto">
          <a:xfrm>
            <a:off x="2457450" y="1828800"/>
            <a:ext cx="2665413" cy="885825"/>
            <a:chOff x="1633" y="1362"/>
            <a:chExt cx="1679" cy="558"/>
          </a:xfrm>
        </p:grpSpPr>
        <p:sp>
          <p:nvSpPr>
            <p:cNvPr id="41035" name="Rectangle 231"/>
            <p:cNvSpPr>
              <a:spLocks noChangeArrowheads="1"/>
            </p:cNvSpPr>
            <p:nvPr/>
          </p:nvSpPr>
          <p:spPr bwMode="auto">
            <a:xfrm>
              <a:off x="2381" y="1564"/>
              <a:ext cx="624" cy="213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36" name="Rectangle 232"/>
            <p:cNvSpPr>
              <a:spLocks noChangeArrowheads="1"/>
            </p:cNvSpPr>
            <p:nvPr/>
          </p:nvSpPr>
          <p:spPr bwMode="auto">
            <a:xfrm>
              <a:off x="2573" y="1618"/>
              <a:ext cx="192" cy="106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b="1"/>
                <a:t>S</a:t>
              </a:r>
              <a:endParaRPr lang="en-US" sz="1000" b="1"/>
            </a:p>
          </p:txBody>
        </p:sp>
        <p:sp>
          <p:nvSpPr>
            <p:cNvPr id="41037" name="Rectangle 233"/>
            <p:cNvSpPr>
              <a:spLocks noChangeArrowheads="1"/>
            </p:cNvSpPr>
            <p:nvPr/>
          </p:nvSpPr>
          <p:spPr bwMode="auto">
            <a:xfrm>
              <a:off x="2498" y="1813"/>
              <a:ext cx="192" cy="107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sz="900" b="1">
                  <a:solidFill>
                    <a:srgbClr val="969696"/>
                  </a:solidFill>
                </a:rPr>
                <a:t>E</a:t>
              </a:r>
            </a:p>
          </p:txBody>
        </p:sp>
        <p:sp>
          <p:nvSpPr>
            <p:cNvPr id="41038" name="Rectangle 234"/>
            <p:cNvSpPr>
              <a:spLocks noChangeArrowheads="1"/>
            </p:cNvSpPr>
            <p:nvPr/>
          </p:nvSpPr>
          <p:spPr bwMode="auto">
            <a:xfrm>
              <a:off x="2912" y="1790"/>
              <a:ext cx="135" cy="106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sz="900" b="1">
                  <a:solidFill>
                    <a:srgbClr val="969696"/>
                  </a:solidFill>
                </a:rPr>
                <a:t>D</a:t>
              </a:r>
            </a:p>
          </p:txBody>
        </p:sp>
        <p:grpSp>
          <p:nvGrpSpPr>
            <p:cNvPr id="41039" name="Group 235"/>
            <p:cNvGrpSpPr>
              <a:grpSpLocks/>
            </p:cNvGrpSpPr>
            <p:nvPr/>
          </p:nvGrpSpPr>
          <p:grpSpPr bwMode="auto">
            <a:xfrm>
              <a:off x="2141" y="1511"/>
              <a:ext cx="76" cy="153"/>
              <a:chOff x="2274" y="1488"/>
              <a:chExt cx="114" cy="186"/>
            </a:xfrm>
          </p:grpSpPr>
          <p:sp>
            <p:nvSpPr>
              <p:cNvPr id="41059" name="Oval 236"/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060" name="Line 237"/>
              <p:cNvSpPr>
                <a:spLocks noChangeShapeType="1"/>
              </p:cNvSpPr>
              <p:nvPr/>
            </p:nvSpPr>
            <p:spPr bwMode="auto">
              <a:xfrm>
                <a:off x="2328" y="1539"/>
                <a:ext cx="0" cy="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061" name="Freeform 238"/>
              <p:cNvSpPr>
                <a:spLocks/>
              </p:cNvSpPr>
              <p:nvPr/>
            </p:nvSpPr>
            <p:spPr bwMode="auto">
              <a:xfrm>
                <a:off x="2298" y="1614"/>
                <a:ext cx="60" cy="60"/>
              </a:xfrm>
              <a:custGeom>
                <a:avLst/>
                <a:gdLst>
                  <a:gd name="T0" fmla="*/ 0 w 60"/>
                  <a:gd name="T1" fmla="*/ 57 h 60"/>
                  <a:gd name="T2" fmla="*/ 30 w 60"/>
                  <a:gd name="T3" fmla="*/ 0 h 60"/>
                  <a:gd name="T4" fmla="*/ 60 w 60"/>
                  <a:gd name="T5" fmla="*/ 60 h 60"/>
                  <a:gd name="T6" fmla="*/ 0 60000 65536"/>
                  <a:gd name="T7" fmla="*/ 0 60000 65536"/>
                  <a:gd name="T8" fmla="*/ 0 60000 65536"/>
                  <a:gd name="T9" fmla="*/ 0 w 60"/>
                  <a:gd name="T10" fmla="*/ 0 h 60"/>
                  <a:gd name="T11" fmla="*/ 60 w 60"/>
                  <a:gd name="T12" fmla="*/ 60 h 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0" h="60">
                    <a:moveTo>
                      <a:pt x="0" y="57"/>
                    </a:moveTo>
                    <a:lnTo>
                      <a:pt x="30" y="0"/>
                    </a:lnTo>
                    <a:lnTo>
                      <a:pt x="60" y="60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062" name="Line 239"/>
              <p:cNvSpPr>
                <a:spLocks noChangeShapeType="1"/>
              </p:cNvSpPr>
              <p:nvPr/>
            </p:nvSpPr>
            <p:spPr bwMode="auto">
              <a:xfrm flipV="1">
                <a:off x="2274" y="1563"/>
                <a:ext cx="11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1040" name="Group 240"/>
            <p:cNvGrpSpPr>
              <a:grpSpLocks/>
            </p:cNvGrpSpPr>
            <p:nvPr/>
          </p:nvGrpSpPr>
          <p:grpSpPr bwMode="auto">
            <a:xfrm>
              <a:off x="3150" y="1498"/>
              <a:ext cx="76" cy="153"/>
              <a:chOff x="2274" y="1488"/>
              <a:chExt cx="114" cy="186"/>
            </a:xfrm>
          </p:grpSpPr>
          <p:sp>
            <p:nvSpPr>
              <p:cNvPr id="41055" name="Oval 241"/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056" name="Line 242"/>
              <p:cNvSpPr>
                <a:spLocks noChangeShapeType="1"/>
              </p:cNvSpPr>
              <p:nvPr/>
            </p:nvSpPr>
            <p:spPr bwMode="auto">
              <a:xfrm>
                <a:off x="2328" y="1539"/>
                <a:ext cx="0" cy="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057" name="Freeform 243"/>
              <p:cNvSpPr>
                <a:spLocks/>
              </p:cNvSpPr>
              <p:nvPr/>
            </p:nvSpPr>
            <p:spPr bwMode="auto">
              <a:xfrm>
                <a:off x="2298" y="1614"/>
                <a:ext cx="60" cy="60"/>
              </a:xfrm>
              <a:custGeom>
                <a:avLst/>
                <a:gdLst>
                  <a:gd name="T0" fmla="*/ 0 w 60"/>
                  <a:gd name="T1" fmla="*/ 57 h 60"/>
                  <a:gd name="T2" fmla="*/ 30 w 60"/>
                  <a:gd name="T3" fmla="*/ 0 h 60"/>
                  <a:gd name="T4" fmla="*/ 60 w 60"/>
                  <a:gd name="T5" fmla="*/ 60 h 60"/>
                  <a:gd name="T6" fmla="*/ 0 60000 65536"/>
                  <a:gd name="T7" fmla="*/ 0 60000 65536"/>
                  <a:gd name="T8" fmla="*/ 0 60000 65536"/>
                  <a:gd name="T9" fmla="*/ 0 w 60"/>
                  <a:gd name="T10" fmla="*/ 0 h 60"/>
                  <a:gd name="T11" fmla="*/ 60 w 60"/>
                  <a:gd name="T12" fmla="*/ 60 h 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0" h="60">
                    <a:moveTo>
                      <a:pt x="0" y="57"/>
                    </a:moveTo>
                    <a:lnTo>
                      <a:pt x="30" y="0"/>
                    </a:lnTo>
                    <a:lnTo>
                      <a:pt x="60" y="60"/>
                    </a:lnTo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058" name="Line 244"/>
              <p:cNvSpPr>
                <a:spLocks noChangeShapeType="1"/>
              </p:cNvSpPr>
              <p:nvPr/>
            </p:nvSpPr>
            <p:spPr bwMode="auto">
              <a:xfrm flipV="1">
                <a:off x="2274" y="1563"/>
                <a:ext cx="11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1041" name="Line 245"/>
            <p:cNvSpPr>
              <a:spLocks noChangeShapeType="1"/>
            </p:cNvSpPr>
            <p:nvPr/>
          </p:nvSpPr>
          <p:spPr bwMode="auto">
            <a:xfrm>
              <a:off x="2237" y="1618"/>
              <a:ext cx="341" cy="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42" name="Line 246"/>
            <p:cNvSpPr>
              <a:spLocks noChangeShapeType="1"/>
            </p:cNvSpPr>
            <p:nvPr/>
          </p:nvSpPr>
          <p:spPr bwMode="auto">
            <a:xfrm>
              <a:off x="2762" y="1704"/>
              <a:ext cx="150" cy="1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43" name="Line 247"/>
            <p:cNvSpPr>
              <a:spLocks noChangeShapeType="1"/>
            </p:cNvSpPr>
            <p:nvPr/>
          </p:nvSpPr>
          <p:spPr bwMode="auto">
            <a:xfrm flipV="1">
              <a:off x="2765" y="1555"/>
              <a:ext cx="366" cy="1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44" name="Line 248"/>
            <p:cNvSpPr>
              <a:spLocks noChangeShapeType="1"/>
            </p:cNvSpPr>
            <p:nvPr/>
          </p:nvSpPr>
          <p:spPr bwMode="auto">
            <a:xfrm>
              <a:off x="2690" y="1863"/>
              <a:ext cx="222" cy="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45" name="Text Box 249"/>
            <p:cNvSpPr txBox="1">
              <a:spLocks noChangeArrowheads="1"/>
            </p:cNvSpPr>
            <p:nvPr/>
          </p:nvSpPr>
          <p:spPr bwMode="auto">
            <a:xfrm>
              <a:off x="1633" y="1362"/>
              <a:ext cx="1679" cy="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000" b="1"/>
                <a:t>Mapped Black box Assembly</a:t>
              </a:r>
              <a:r>
                <a:rPr lang="en-US" sz="1000"/>
                <a:t> (including </a:t>
              </a:r>
              <a:r>
                <a:rPr lang="en-US" sz="1000" b="1"/>
                <a:t>S</a:t>
              </a:r>
              <a:r>
                <a:rPr lang="en-US" sz="1000"/>
                <a:t>)</a:t>
              </a:r>
            </a:p>
          </p:txBody>
        </p:sp>
        <p:sp>
          <p:nvSpPr>
            <p:cNvPr id="41046" name="Line 250"/>
            <p:cNvSpPr>
              <a:spLocks noChangeShapeType="1"/>
            </p:cNvSpPr>
            <p:nvPr/>
          </p:nvSpPr>
          <p:spPr bwMode="auto">
            <a:xfrm>
              <a:off x="2253" y="1664"/>
              <a:ext cx="289" cy="3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47" name="Text Box 251"/>
            <p:cNvSpPr txBox="1">
              <a:spLocks noChangeArrowheads="1"/>
            </p:cNvSpPr>
            <p:nvPr/>
          </p:nvSpPr>
          <p:spPr bwMode="auto">
            <a:xfrm>
              <a:off x="2209" y="1639"/>
              <a:ext cx="156" cy="143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900" b="1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41048" name="Line 252"/>
            <p:cNvSpPr>
              <a:spLocks noChangeShapeType="1"/>
            </p:cNvSpPr>
            <p:nvPr/>
          </p:nvSpPr>
          <p:spPr bwMode="auto">
            <a:xfrm flipV="1">
              <a:off x="2826" y="1634"/>
              <a:ext cx="220" cy="5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49" name="Line 253"/>
            <p:cNvSpPr>
              <a:spLocks noChangeShapeType="1"/>
            </p:cNvSpPr>
            <p:nvPr/>
          </p:nvSpPr>
          <p:spPr bwMode="auto">
            <a:xfrm>
              <a:off x="2757" y="1750"/>
              <a:ext cx="112" cy="83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50" name="Line 254"/>
            <p:cNvSpPr>
              <a:spLocks noChangeShapeType="1"/>
            </p:cNvSpPr>
            <p:nvPr/>
          </p:nvSpPr>
          <p:spPr bwMode="auto">
            <a:xfrm flipH="1">
              <a:off x="2706" y="1906"/>
              <a:ext cx="192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51" name="Oval 255"/>
            <p:cNvSpPr>
              <a:spLocks noChangeArrowheads="1"/>
            </p:cNvSpPr>
            <p:nvPr/>
          </p:nvSpPr>
          <p:spPr bwMode="auto">
            <a:xfrm>
              <a:off x="2319" y="1594"/>
              <a:ext cx="137" cy="5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52" name="Oval 256"/>
            <p:cNvSpPr>
              <a:spLocks noChangeArrowheads="1"/>
            </p:cNvSpPr>
            <p:nvPr/>
          </p:nvSpPr>
          <p:spPr bwMode="auto">
            <a:xfrm>
              <a:off x="2889" y="1580"/>
              <a:ext cx="137" cy="5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53" name="Oval 257"/>
            <p:cNvSpPr>
              <a:spLocks noChangeArrowheads="1"/>
            </p:cNvSpPr>
            <p:nvPr/>
          </p:nvSpPr>
          <p:spPr bwMode="auto">
            <a:xfrm>
              <a:off x="2759" y="1746"/>
              <a:ext cx="137" cy="5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54" name="Oval 258"/>
            <p:cNvSpPr>
              <a:spLocks noChangeArrowheads="1"/>
            </p:cNvSpPr>
            <p:nvPr/>
          </p:nvSpPr>
          <p:spPr bwMode="auto">
            <a:xfrm>
              <a:off x="2735" y="1838"/>
              <a:ext cx="137" cy="5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7827" name="AutoShape 259"/>
          <p:cNvSpPr>
            <a:spLocks noChangeArrowheads="1"/>
          </p:cNvSpPr>
          <p:nvPr/>
        </p:nvSpPr>
        <p:spPr bwMode="auto">
          <a:xfrm>
            <a:off x="914400" y="1752600"/>
            <a:ext cx="1295400" cy="304800"/>
          </a:xfrm>
          <a:prstGeom prst="wedgeRectCallout">
            <a:avLst>
              <a:gd name="adj1" fmla="val 24634"/>
              <a:gd name="adj2" fmla="val 108856"/>
            </a:avLst>
          </a:prstGeom>
          <a:solidFill>
            <a:srgbClr val="FEE7D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/>
              <a:t> Traceability</a:t>
            </a:r>
          </a:p>
        </p:txBody>
      </p:sp>
      <p:sp>
        <p:nvSpPr>
          <p:cNvPr id="2157828" name="AutoShape 260"/>
          <p:cNvSpPr>
            <a:spLocks noChangeArrowheads="1"/>
          </p:cNvSpPr>
          <p:nvPr/>
        </p:nvSpPr>
        <p:spPr bwMode="auto">
          <a:xfrm>
            <a:off x="2895600" y="152400"/>
            <a:ext cx="3124200" cy="304800"/>
          </a:xfrm>
          <a:prstGeom prst="wedgeRectCallout">
            <a:avLst>
              <a:gd name="adj1" fmla="val -68648"/>
              <a:gd name="adj2" fmla="val 143231"/>
            </a:avLst>
          </a:prstGeom>
          <a:solidFill>
            <a:srgbClr val="FEE7D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/>
              <a:t> Information supports goals, process</a:t>
            </a:r>
          </a:p>
        </p:txBody>
      </p:sp>
      <p:sp>
        <p:nvSpPr>
          <p:cNvPr id="2157829" name="AutoShape 261"/>
          <p:cNvSpPr>
            <a:spLocks noChangeArrowheads="1"/>
          </p:cNvSpPr>
          <p:nvPr/>
        </p:nvSpPr>
        <p:spPr bwMode="auto">
          <a:xfrm>
            <a:off x="5943600" y="3962400"/>
            <a:ext cx="2438400" cy="609600"/>
          </a:xfrm>
          <a:prstGeom prst="wedgeRectCallout">
            <a:avLst>
              <a:gd name="adj1" fmla="val 63088"/>
              <a:gd name="adj2" fmla="val 16926"/>
            </a:avLst>
          </a:prstGeom>
          <a:solidFill>
            <a:srgbClr val="FEE7D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/>
              <a:t>Architecture styles, patterns: across viewpoints, projects</a:t>
            </a:r>
          </a:p>
        </p:txBody>
      </p:sp>
      <p:sp>
        <p:nvSpPr>
          <p:cNvPr id="2157830" name="AutoShape 262"/>
          <p:cNvSpPr>
            <a:spLocks noChangeArrowheads="1"/>
          </p:cNvSpPr>
          <p:nvPr/>
        </p:nvSpPr>
        <p:spPr bwMode="auto">
          <a:xfrm>
            <a:off x="1066800" y="4114800"/>
            <a:ext cx="2524125" cy="533400"/>
          </a:xfrm>
          <a:prstGeom prst="wedgeRectCallout">
            <a:avLst>
              <a:gd name="adj1" fmla="val 4653"/>
              <a:gd name="adj2" fmla="val 131847"/>
            </a:avLst>
          </a:prstGeom>
          <a:solidFill>
            <a:srgbClr val="FEE7D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457200" indent="-457200" algn="l"/>
            <a:r>
              <a:rPr lang="en-US" sz="1200"/>
              <a:t>White box view of </a:t>
            </a:r>
            <a:r>
              <a:rPr lang="en-US" sz="1200" b="1"/>
              <a:t>S</a:t>
            </a:r>
          </a:p>
          <a:p>
            <a:pPr marL="457200" indent="-457200" algn="l"/>
            <a:r>
              <a:rPr lang="en-US" sz="1200"/>
              <a:t>  sub-component </a:t>
            </a:r>
            <a:r>
              <a:rPr lang="en-US" sz="1200" b="1"/>
              <a:t>s1</a:t>
            </a:r>
            <a:r>
              <a:rPr lang="en-US" sz="1200"/>
              <a:t>…</a:t>
            </a:r>
            <a:r>
              <a:rPr lang="en-US" sz="1200" b="1"/>
              <a:t>s3</a:t>
            </a:r>
          </a:p>
          <a:p>
            <a:pPr marL="457200" indent="-457200" algn="l"/>
            <a:r>
              <a:rPr lang="en-US" sz="1200"/>
              <a:t>Partitions behavior &amp; information</a:t>
            </a:r>
          </a:p>
        </p:txBody>
      </p:sp>
      <p:sp>
        <p:nvSpPr>
          <p:cNvPr id="2157831" name="AutoShape 263"/>
          <p:cNvSpPr>
            <a:spLocks noChangeArrowheads="1"/>
          </p:cNvSpPr>
          <p:nvPr/>
        </p:nvSpPr>
        <p:spPr bwMode="auto">
          <a:xfrm>
            <a:off x="2667000" y="1371600"/>
            <a:ext cx="2362200" cy="304800"/>
          </a:xfrm>
          <a:prstGeom prst="wedgeRectCallout">
            <a:avLst>
              <a:gd name="adj1" fmla="val -10755"/>
              <a:gd name="adj2" fmla="val -140106"/>
            </a:avLst>
          </a:prstGeom>
          <a:solidFill>
            <a:srgbClr val="FEE7D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/>
              <a:t> Goals – success criteria</a:t>
            </a:r>
          </a:p>
        </p:txBody>
      </p:sp>
      <p:sp>
        <p:nvSpPr>
          <p:cNvPr id="2157832" name="AutoShape 264"/>
          <p:cNvSpPr>
            <a:spLocks noChangeArrowheads="1"/>
          </p:cNvSpPr>
          <p:nvPr/>
        </p:nvSpPr>
        <p:spPr bwMode="auto">
          <a:xfrm>
            <a:off x="7324725" y="57150"/>
            <a:ext cx="1524000" cy="457200"/>
          </a:xfrm>
          <a:prstGeom prst="wedgeRectCallout">
            <a:avLst>
              <a:gd name="adj1" fmla="val -36458"/>
              <a:gd name="adj2" fmla="val 108681"/>
            </a:avLst>
          </a:prstGeom>
          <a:solidFill>
            <a:srgbClr val="FEE7D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/>
              <a:t> Process supports goals</a:t>
            </a:r>
          </a:p>
        </p:txBody>
      </p:sp>
      <p:sp>
        <p:nvSpPr>
          <p:cNvPr id="2157833" name="AutoShape 265"/>
          <p:cNvSpPr>
            <a:spLocks noChangeArrowheads="1"/>
          </p:cNvSpPr>
          <p:nvPr/>
        </p:nvSpPr>
        <p:spPr bwMode="auto">
          <a:xfrm>
            <a:off x="0" y="6400800"/>
            <a:ext cx="4495800" cy="457200"/>
          </a:xfrm>
          <a:prstGeom prst="wedgeRectCallout">
            <a:avLst>
              <a:gd name="adj1" fmla="val 24755"/>
              <a:gd name="adj2" fmla="val -119097"/>
            </a:avLst>
          </a:prstGeom>
          <a:solidFill>
            <a:srgbClr val="FEE7D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/>
              <a:t>Each sub-component could be drilled-down if needed</a:t>
            </a:r>
          </a:p>
        </p:txBody>
      </p:sp>
      <p:sp>
        <p:nvSpPr>
          <p:cNvPr id="2157834" name="AutoShape 266"/>
          <p:cNvSpPr>
            <a:spLocks noChangeArrowheads="1"/>
          </p:cNvSpPr>
          <p:nvPr/>
        </p:nvSpPr>
        <p:spPr bwMode="auto">
          <a:xfrm>
            <a:off x="5181600" y="1600200"/>
            <a:ext cx="2438400" cy="457200"/>
          </a:xfrm>
          <a:prstGeom prst="wedgeRectCallout">
            <a:avLst>
              <a:gd name="adj1" fmla="val -44792"/>
              <a:gd name="adj2" fmla="val 104861"/>
            </a:avLst>
          </a:prstGeom>
          <a:solidFill>
            <a:srgbClr val="FEE7D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1200"/>
              <a:t>Black box assembly includes </a:t>
            </a:r>
            <a:r>
              <a:rPr lang="en-US" sz="1200" b="1"/>
              <a:t>S</a:t>
            </a:r>
            <a:r>
              <a:rPr lang="en-US" sz="1200"/>
              <a:t>,</a:t>
            </a:r>
          </a:p>
          <a:p>
            <a:pPr algn="l"/>
            <a:r>
              <a:rPr lang="en-US" sz="1200"/>
              <a:t>Supports business model</a:t>
            </a:r>
            <a:endParaRPr lang="en-US" sz="1200" b="1"/>
          </a:p>
        </p:txBody>
      </p:sp>
      <p:sp>
        <p:nvSpPr>
          <p:cNvPr id="2157838" name="Rectangle 27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200400" cy="304800"/>
          </a:xfrm>
        </p:spPr>
        <p:txBody>
          <a:bodyPr/>
          <a:lstStyle/>
          <a:p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MAp Viewpoints</a:t>
            </a:r>
          </a:p>
        </p:txBody>
      </p:sp>
      <p:grpSp>
        <p:nvGrpSpPr>
          <p:cNvPr id="21" name="Group 272"/>
          <p:cNvGrpSpPr>
            <a:grpSpLocks/>
          </p:cNvGrpSpPr>
          <p:nvPr/>
        </p:nvGrpSpPr>
        <p:grpSpPr bwMode="auto">
          <a:xfrm>
            <a:off x="609600" y="533400"/>
            <a:ext cx="7391400" cy="841375"/>
            <a:chOff x="384" y="336"/>
            <a:chExt cx="4656" cy="530"/>
          </a:xfrm>
        </p:grpSpPr>
        <p:sp>
          <p:nvSpPr>
            <p:cNvPr id="40994" name="Rectangle 73"/>
            <p:cNvSpPr>
              <a:spLocks noChangeArrowheads="1"/>
            </p:cNvSpPr>
            <p:nvPr/>
          </p:nvSpPr>
          <p:spPr bwMode="auto">
            <a:xfrm>
              <a:off x="895" y="421"/>
              <a:ext cx="173" cy="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995" name="Line 74"/>
            <p:cNvSpPr>
              <a:spLocks noChangeShapeType="1"/>
            </p:cNvSpPr>
            <p:nvPr/>
          </p:nvSpPr>
          <p:spPr bwMode="auto">
            <a:xfrm>
              <a:off x="723" y="459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0996" name="Rectangle 75"/>
            <p:cNvSpPr>
              <a:spLocks noChangeArrowheads="1"/>
            </p:cNvSpPr>
            <p:nvPr/>
          </p:nvSpPr>
          <p:spPr bwMode="auto">
            <a:xfrm>
              <a:off x="809" y="571"/>
              <a:ext cx="172" cy="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997" name="Rectangle 76"/>
            <p:cNvSpPr>
              <a:spLocks noChangeArrowheads="1"/>
            </p:cNvSpPr>
            <p:nvPr/>
          </p:nvSpPr>
          <p:spPr bwMode="auto">
            <a:xfrm>
              <a:off x="1197" y="571"/>
              <a:ext cx="172" cy="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998" name="Rectangle 77"/>
            <p:cNvSpPr>
              <a:spLocks noChangeArrowheads="1"/>
            </p:cNvSpPr>
            <p:nvPr/>
          </p:nvSpPr>
          <p:spPr bwMode="auto">
            <a:xfrm>
              <a:off x="1197" y="384"/>
              <a:ext cx="172" cy="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0999" name="Line 78"/>
            <p:cNvSpPr>
              <a:spLocks noChangeShapeType="1"/>
            </p:cNvSpPr>
            <p:nvPr/>
          </p:nvSpPr>
          <p:spPr bwMode="auto">
            <a:xfrm flipV="1">
              <a:off x="981" y="459"/>
              <a:ext cx="302" cy="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00" name="Line 79"/>
            <p:cNvSpPr>
              <a:spLocks noChangeShapeType="1"/>
            </p:cNvSpPr>
            <p:nvPr/>
          </p:nvSpPr>
          <p:spPr bwMode="auto">
            <a:xfrm flipV="1">
              <a:off x="1068" y="421"/>
              <a:ext cx="129" cy="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01" name="Line 80"/>
            <p:cNvSpPr>
              <a:spLocks noChangeShapeType="1"/>
            </p:cNvSpPr>
            <p:nvPr/>
          </p:nvSpPr>
          <p:spPr bwMode="auto">
            <a:xfrm>
              <a:off x="1326" y="459"/>
              <a:ext cx="0" cy="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02" name="Text Box 81"/>
            <p:cNvSpPr txBox="1">
              <a:spLocks noChangeArrowheads="1"/>
            </p:cNvSpPr>
            <p:nvPr/>
          </p:nvSpPr>
          <p:spPr bwMode="auto">
            <a:xfrm>
              <a:off x="3809" y="693"/>
              <a:ext cx="46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200"/>
                <a:t>Process</a:t>
              </a:r>
            </a:p>
          </p:txBody>
        </p:sp>
        <p:sp>
          <p:nvSpPr>
            <p:cNvPr id="41003" name="AutoShape 82"/>
            <p:cNvSpPr>
              <a:spLocks noChangeArrowheads="1"/>
            </p:cNvSpPr>
            <p:nvPr/>
          </p:nvSpPr>
          <p:spPr bwMode="auto">
            <a:xfrm>
              <a:off x="4264" y="490"/>
              <a:ext cx="344" cy="337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004" name="AutoShape 83"/>
            <p:cNvSpPr>
              <a:spLocks noChangeArrowheads="1"/>
            </p:cNvSpPr>
            <p:nvPr/>
          </p:nvSpPr>
          <p:spPr bwMode="auto">
            <a:xfrm>
              <a:off x="4695" y="452"/>
              <a:ext cx="345" cy="188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05" name="AutoShape 84"/>
            <p:cNvSpPr>
              <a:spLocks noChangeArrowheads="1"/>
            </p:cNvSpPr>
            <p:nvPr/>
          </p:nvSpPr>
          <p:spPr bwMode="auto">
            <a:xfrm>
              <a:off x="4695" y="677"/>
              <a:ext cx="345" cy="150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06" name="Rectangle 86"/>
            <p:cNvSpPr>
              <a:spLocks noChangeArrowheads="1"/>
            </p:cNvSpPr>
            <p:nvPr/>
          </p:nvSpPr>
          <p:spPr bwMode="auto">
            <a:xfrm>
              <a:off x="4479" y="527"/>
              <a:ext cx="86" cy="3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007" name="Rectangle 87"/>
            <p:cNvSpPr>
              <a:spLocks noChangeArrowheads="1"/>
            </p:cNvSpPr>
            <p:nvPr/>
          </p:nvSpPr>
          <p:spPr bwMode="auto">
            <a:xfrm>
              <a:off x="4738" y="527"/>
              <a:ext cx="86" cy="3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008" name="Rectangle 88"/>
            <p:cNvSpPr>
              <a:spLocks noChangeArrowheads="1"/>
            </p:cNvSpPr>
            <p:nvPr/>
          </p:nvSpPr>
          <p:spPr bwMode="auto">
            <a:xfrm>
              <a:off x="4479" y="602"/>
              <a:ext cx="86" cy="38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009" name="Rectangle 89"/>
            <p:cNvSpPr>
              <a:spLocks noChangeArrowheads="1"/>
            </p:cNvSpPr>
            <p:nvPr/>
          </p:nvSpPr>
          <p:spPr bwMode="auto">
            <a:xfrm>
              <a:off x="4479" y="715"/>
              <a:ext cx="86" cy="3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010" name="Rectangle 90"/>
            <p:cNvSpPr>
              <a:spLocks noChangeArrowheads="1"/>
            </p:cNvSpPr>
            <p:nvPr/>
          </p:nvSpPr>
          <p:spPr bwMode="auto">
            <a:xfrm>
              <a:off x="4738" y="715"/>
              <a:ext cx="86" cy="3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011" name="Rectangle 91"/>
            <p:cNvSpPr>
              <a:spLocks noChangeArrowheads="1"/>
            </p:cNvSpPr>
            <p:nvPr/>
          </p:nvSpPr>
          <p:spPr bwMode="auto">
            <a:xfrm>
              <a:off x="4307" y="715"/>
              <a:ext cx="86" cy="3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012" name="Rectangle 92"/>
            <p:cNvSpPr>
              <a:spLocks noChangeArrowheads="1"/>
            </p:cNvSpPr>
            <p:nvPr/>
          </p:nvSpPr>
          <p:spPr bwMode="auto">
            <a:xfrm>
              <a:off x="4867" y="565"/>
              <a:ext cx="86" cy="37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013" name="Line 96"/>
            <p:cNvSpPr>
              <a:spLocks noChangeShapeType="1"/>
            </p:cNvSpPr>
            <p:nvPr/>
          </p:nvSpPr>
          <p:spPr bwMode="auto">
            <a:xfrm>
              <a:off x="4522" y="565"/>
              <a:ext cx="0" cy="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14" name="Line 97"/>
            <p:cNvSpPr>
              <a:spLocks noChangeShapeType="1"/>
            </p:cNvSpPr>
            <p:nvPr/>
          </p:nvSpPr>
          <p:spPr bwMode="auto">
            <a:xfrm>
              <a:off x="4522" y="640"/>
              <a:ext cx="0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15" name="Line 99"/>
            <p:cNvSpPr>
              <a:spLocks noChangeShapeType="1"/>
            </p:cNvSpPr>
            <p:nvPr/>
          </p:nvSpPr>
          <p:spPr bwMode="auto">
            <a:xfrm>
              <a:off x="4466" y="663"/>
              <a:ext cx="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16" name="Line 100"/>
            <p:cNvSpPr>
              <a:spLocks noChangeShapeType="1"/>
            </p:cNvSpPr>
            <p:nvPr/>
          </p:nvSpPr>
          <p:spPr bwMode="auto">
            <a:xfrm flipH="1">
              <a:off x="4350" y="663"/>
              <a:ext cx="175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17" name="Line 101"/>
            <p:cNvSpPr>
              <a:spLocks noChangeShapeType="1"/>
            </p:cNvSpPr>
            <p:nvPr/>
          </p:nvSpPr>
          <p:spPr bwMode="auto">
            <a:xfrm>
              <a:off x="4563" y="733"/>
              <a:ext cx="1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18" name="Line 102"/>
            <p:cNvSpPr>
              <a:spLocks noChangeShapeType="1"/>
            </p:cNvSpPr>
            <p:nvPr/>
          </p:nvSpPr>
          <p:spPr bwMode="auto">
            <a:xfrm>
              <a:off x="4565" y="544"/>
              <a:ext cx="17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19" name="Line 105"/>
            <p:cNvSpPr>
              <a:spLocks noChangeShapeType="1"/>
            </p:cNvSpPr>
            <p:nvPr/>
          </p:nvSpPr>
          <p:spPr bwMode="auto">
            <a:xfrm>
              <a:off x="4342" y="757"/>
              <a:ext cx="0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20" name="Text Box 106"/>
            <p:cNvSpPr txBox="1">
              <a:spLocks noChangeArrowheads="1"/>
            </p:cNvSpPr>
            <p:nvPr/>
          </p:nvSpPr>
          <p:spPr bwMode="auto">
            <a:xfrm>
              <a:off x="384" y="688"/>
              <a:ext cx="13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200"/>
                <a:t>Domain: Information, events</a:t>
              </a:r>
              <a:endParaRPr lang="en-US"/>
            </a:p>
          </p:txBody>
        </p:sp>
        <p:sp>
          <p:nvSpPr>
            <p:cNvPr id="41021" name="Rectangle 107"/>
            <p:cNvSpPr>
              <a:spLocks noChangeArrowheads="1"/>
            </p:cNvSpPr>
            <p:nvPr/>
          </p:nvSpPr>
          <p:spPr bwMode="auto">
            <a:xfrm>
              <a:off x="549" y="421"/>
              <a:ext cx="173" cy="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1022" name="Text Box 108"/>
            <p:cNvSpPr txBox="1">
              <a:spLocks noChangeArrowheads="1"/>
            </p:cNvSpPr>
            <p:nvPr/>
          </p:nvSpPr>
          <p:spPr bwMode="auto">
            <a:xfrm>
              <a:off x="3304" y="480"/>
              <a:ext cx="1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endParaRPr lang="en-US" sz="1200">
                <a:latin typeface="Comic Sans MS" charset="0"/>
              </a:endParaRPr>
            </a:p>
          </p:txBody>
        </p:sp>
        <p:sp>
          <p:nvSpPr>
            <p:cNvPr id="41023" name="Text Box 109"/>
            <p:cNvSpPr txBox="1">
              <a:spLocks noChangeArrowheads="1"/>
            </p:cNvSpPr>
            <p:nvPr/>
          </p:nvSpPr>
          <p:spPr bwMode="auto">
            <a:xfrm>
              <a:off x="4219" y="336"/>
              <a:ext cx="1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900" b="1">
                  <a:latin typeface="Comic Sans MS" charset="0"/>
                </a:rPr>
                <a:t>1</a:t>
              </a:r>
            </a:p>
          </p:txBody>
        </p:sp>
        <p:sp>
          <p:nvSpPr>
            <p:cNvPr id="41024" name="Line 110"/>
            <p:cNvSpPr>
              <a:spLocks noChangeShapeType="1"/>
            </p:cNvSpPr>
            <p:nvPr/>
          </p:nvSpPr>
          <p:spPr bwMode="auto">
            <a:xfrm>
              <a:off x="4154" y="411"/>
              <a:ext cx="312" cy="1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25" name="Text Box 112"/>
            <p:cNvSpPr txBox="1">
              <a:spLocks noChangeArrowheads="1"/>
            </p:cNvSpPr>
            <p:nvPr/>
          </p:nvSpPr>
          <p:spPr bwMode="auto">
            <a:xfrm>
              <a:off x="2420" y="688"/>
              <a:ext cx="36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/>
                <a:t>Goals</a:t>
              </a:r>
            </a:p>
          </p:txBody>
        </p:sp>
        <p:sp>
          <p:nvSpPr>
            <p:cNvPr id="41026" name="Text Box 113"/>
            <p:cNvSpPr txBox="1">
              <a:spLocks noChangeArrowheads="1"/>
            </p:cNvSpPr>
            <p:nvPr/>
          </p:nvSpPr>
          <p:spPr bwMode="auto">
            <a:xfrm>
              <a:off x="2528" y="336"/>
              <a:ext cx="1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 sz="1000" b="1"/>
            </a:p>
          </p:txBody>
        </p:sp>
        <p:sp>
          <p:nvSpPr>
            <p:cNvPr id="41027" name="Text Box 114"/>
            <p:cNvSpPr txBox="1">
              <a:spLocks noChangeArrowheads="1"/>
            </p:cNvSpPr>
            <p:nvPr/>
          </p:nvSpPr>
          <p:spPr bwMode="auto">
            <a:xfrm>
              <a:off x="2715" y="576"/>
              <a:ext cx="1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 sz="1000"/>
            </a:p>
          </p:txBody>
        </p:sp>
        <p:sp>
          <p:nvSpPr>
            <p:cNvPr id="41028" name="Text Box 115"/>
            <p:cNvSpPr txBox="1">
              <a:spLocks noChangeArrowheads="1"/>
            </p:cNvSpPr>
            <p:nvPr/>
          </p:nvSpPr>
          <p:spPr bwMode="auto">
            <a:xfrm>
              <a:off x="2357" y="576"/>
              <a:ext cx="1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 sz="1000"/>
            </a:p>
          </p:txBody>
        </p:sp>
        <p:sp>
          <p:nvSpPr>
            <p:cNvPr id="41029" name="Line 116"/>
            <p:cNvSpPr>
              <a:spLocks noChangeShapeType="1"/>
            </p:cNvSpPr>
            <p:nvPr/>
          </p:nvSpPr>
          <p:spPr bwMode="auto">
            <a:xfrm flipV="1">
              <a:off x="2426" y="576"/>
              <a:ext cx="16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30" name="Line 117"/>
            <p:cNvSpPr>
              <a:spLocks noChangeShapeType="1"/>
            </p:cNvSpPr>
            <p:nvPr/>
          </p:nvSpPr>
          <p:spPr bwMode="auto">
            <a:xfrm flipH="1" flipV="1">
              <a:off x="2592" y="576"/>
              <a:ext cx="17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31" name="Oval 267"/>
            <p:cNvSpPr>
              <a:spLocks noChangeArrowheads="1"/>
            </p:cNvSpPr>
            <p:nvPr/>
          </p:nvSpPr>
          <p:spPr bwMode="auto">
            <a:xfrm>
              <a:off x="2560" y="384"/>
              <a:ext cx="63" cy="63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32" name="Oval 268"/>
            <p:cNvSpPr>
              <a:spLocks noChangeArrowheads="1"/>
            </p:cNvSpPr>
            <p:nvPr/>
          </p:nvSpPr>
          <p:spPr bwMode="auto">
            <a:xfrm>
              <a:off x="2352" y="672"/>
              <a:ext cx="63" cy="63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33" name="Oval 269"/>
            <p:cNvSpPr>
              <a:spLocks noChangeArrowheads="1"/>
            </p:cNvSpPr>
            <p:nvPr/>
          </p:nvSpPr>
          <p:spPr bwMode="auto">
            <a:xfrm>
              <a:off x="2784" y="672"/>
              <a:ext cx="63" cy="63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34" name="Line 271"/>
            <p:cNvSpPr>
              <a:spLocks noChangeShapeType="1"/>
            </p:cNvSpPr>
            <p:nvPr/>
          </p:nvSpPr>
          <p:spPr bwMode="auto">
            <a:xfrm flipV="1">
              <a:off x="2592" y="450"/>
              <a:ext cx="0" cy="1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84" name="Rectangle 275"/>
          <p:cNvSpPr>
            <a:spLocks noChangeArrowheads="1"/>
          </p:cNvSpPr>
          <p:nvPr/>
        </p:nvSpPr>
        <p:spPr bwMode="auto">
          <a:xfrm>
            <a:off x="3952875" y="2238375"/>
            <a:ext cx="304800" cy="168275"/>
          </a:xfrm>
          <a:prstGeom prst="rect">
            <a:avLst/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b="1"/>
              <a:t>S</a:t>
            </a:r>
            <a:endParaRPr lang="en-US" sz="1000" b="1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143000" y="2743200"/>
            <a:ext cx="6119813" cy="2843213"/>
            <a:chOff x="1143000" y="2743200"/>
            <a:chExt cx="6119813" cy="2843213"/>
          </a:xfrm>
        </p:grpSpPr>
        <p:sp>
          <p:nvSpPr>
            <p:cNvPr id="40986" name="Oval 268"/>
            <p:cNvSpPr>
              <a:spLocks noChangeArrowheads="1"/>
            </p:cNvSpPr>
            <p:nvPr/>
          </p:nvSpPr>
          <p:spPr bwMode="auto">
            <a:xfrm>
              <a:off x="1143000" y="2743200"/>
              <a:ext cx="100013" cy="100013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7" name="Oval 268"/>
            <p:cNvSpPr>
              <a:spLocks noChangeArrowheads="1"/>
            </p:cNvSpPr>
            <p:nvPr/>
          </p:nvSpPr>
          <p:spPr bwMode="auto">
            <a:xfrm>
              <a:off x="5410200" y="5105400"/>
              <a:ext cx="100013" cy="100013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8" name="Oval 268"/>
            <p:cNvSpPr>
              <a:spLocks noChangeArrowheads="1"/>
            </p:cNvSpPr>
            <p:nvPr/>
          </p:nvSpPr>
          <p:spPr bwMode="auto">
            <a:xfrm>
              <a:off x="6477000" y="5029200"/>
              <a:ext cx="100013" cy="100013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9" name="Oval 268"/>
            <p:cNvSpPr>
              <a:spLocks noChangeArrowheads="1"/>
            </p:cNvSpPr>
            <p:nvPr/>
          </p:nvSpPr>
          <p:spPr bwMode="auto">
            <a:xfrm>
              <a:off x="7162800" y="5486400"/>
              <a:ext cx="100013" cy="100013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0" name="Oval 268"/>
            <p:cNvSpPr>
              <a:spLocks noChangeArrowheads="1"/>
            </p:cNvSpPr>
            <p:nvPr/>
          </p:nvSpPr>
          <p:spPr bwMode="auto">
            <a:xfrm>
              <a:off x="6248400" y="2743200"/>
              <a:ext cx="100013" cy="100013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1" name="Oval 268"/>
            <p:cNvSpPr>
              <a:spLocks noChangeArrowheads="1"/>
            </p:cNvSpPr>
            <p:nvPr/>
          </p:nvSpPr>
          <p:spPr bwMode="auto">
            <a:xfrm>
              <a:off x="1295400" y="5105400"/>
              <a:ext cx="100013" cy="100013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2" name="Oval 268"/>
            <p:cNvSpPr>
              <a:spLocks noChangeArrowheads="1"/>
            </p:cNvSpPr>
            <p:nvPr/>
          </p:nvSpPr>
          <p:spPr bwMode="auto">
            <a:xfrm>
              <a:off x="2362200" y="5029200"/>
              <a:ext cx="100013" cy="100013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3" name="Oval 268"/>
            <p:cNvSpPr>
              <a:spLocks noChangeArrowheads="1"/>
            </p:cNvSpPr>
            <p:nvPr/>
          </p:nvSpPr>
          <p:spPr bwMode="auto">
            <a:xfrm>
              <a:off x="3048000" y="5486400"/>
              <a:ext cx="100013" cy="100013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5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5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5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57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5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157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15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15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15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15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15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7624" grpId="0" animBg="1"/>
      <p:bldP spid="2157638" grpId="0" animBg="1" autoUpdateAnimBg="0"/>
      <p:bldP spid="2157797" grpId="0" animBg="1"/>
      <p:bldP spid="2157827" grpId="0" animBg="1" autoUpdateAnimBg="0"/>
      <p:bldP spid="2157828" grpId="0" animBg="1" autoUpdateAnimBg="0"/>
      <p:bldP spid="2157829" grpId="0" animBg="1" autoUpdateAnimBg="0"/>
      <p:bldP spid="2157830" grpId="0" animBg="1" autoUpdateAnimBg="0"/>
      <p:bldP spid="2157831" grpId="0" animBg="1" autoUpdateAnimBg="0"/>
      <p:bldP spid="2157832" grpId="0" animBg="1" autoUpdateAnimBg="0"/>
      <p:bldP spid="2157833" grpId="0" animBg="1" autoUpdateAnimBg="0"/>
      <p:bldP spid="2157834" grpId="0" animBg="1" autoUpdateAnimBg="0"/>
      <p:bldP spid="21578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4CE527F-7D2E-3F4A-A630-8F4ED73CDA18}" type="slidenum">
              <a:rPr kumimoji="0" lang="en-US">
                <a:latin typeface="Verdana" charset="0"/>
              </a:rPr>
              <a:pPr/>
              <a:t>27</a:t>
            </a:fld>
            <a:endParaRPr kumimoji="0" lang="en-US">
              <a:latin typeface="Verdana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EA : Federated Goals and Alignment</a:t>
            </a:r>
          </a:p>
        </p:txBody>
      </p:sp>
      <p:grpSp>
        <p:nvGrpSpPr>
          <p:cNvPr id="2" name="Group 77"/>
          <p:cNvGrpSpPr>
            <a:grpSpLocks/>
          </p:cNvGrpSpPr>
          <p:nvPr/>
        </p:nvGrpSpPr>
        <p:grpSpPr bwMode="auto">
          <a:xfrm>
            <a:off x="2667000" y="914400"/>
            <a:ext cx="3276600" cy="1905000"/>
            <a:chOff x="1680" y="576"/>
            <a:chExt cx="2064" cy="1200"/>
          </a:xfrm>
        </p:grpSpPr>
        <p:sp>
          <p:nvSpPr>
            <p:cNvPr id="42029" name="Rectangle 4"/>
            <p:cNvSpPr>
              <a:spLocks noChangeArrowheads="1"/>
            </p:cNvSpPr>
            <p:nvPr/>
          </p:nvSpPr>
          <p:spPr bwMode="auto">
            <a:xfrm>
              <a:off x="1680" y="576"/>
              <a:ext cx="2064" cy="120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0" name="Oval 5"/>
            <p:cNvSpPr>
              <a:spLocks noChangeArrowheads="1"/>
            </p:cNvSpPr>
            <p:nvPr/>
          </p:nvSpPr>
          <p:spPr bwMode="auto">
            <a:xfrm>
              <a:off x="2592" y="624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1" name="Oval 6"/>
            <p:cNvSpPr>
              <a:spLocks noChangeArrowheads="1"/>
            </p:cNvSpPr>
            <p:nvPr/>
          </p:nvSpPr>
          <p:spPr bwMode="auto">
            <a:xfrm>
              <a:off x="2544" y="1248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2" name="Oval 7"/>
            <p:cNvSpPr>
              <a:spLocks noChangeArrowheads="1"/>
            </p:cNvSpPr>
            <p:nvPr/>
          </p:nvSpPr>
          <p:spPr bwMode="auto">
            <a:xfrm>
              <a:off x="2928" y="1248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3" name="Rectangle 8"/>
            <p:cNvSpPr>
              <a:spLocks noChangeArrowheads="1"/>
            </p:cNvSpPr>
            <p:nvPr/>
          </p:nvSpPr>
          <p:spPr bwMode="auto">
            <a:xfrm>
              <a:off x="1776" y="1200"/>
              <a:ext cx="240" cy="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4" name="Rectangle 9"/>
            <p:cNvSpPr>
              <a:spLocks noChangeArrowheads="1"/>
            </p:cNvSpPr>
            <p:nvPr/>
          </p:nvSpPr>
          <p:spPr bwMode="auto">
            <a:xfrm>
              <a:off x="2304" y="1392"/>
              <a:ext cx="144" cy="192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5" name="Rectangle 10"/>
            <p:cNvSpPr>
              <a:spLocks noChangeArrowheads="1"/>
            </p:cNvSpPr>
            <p:nvPr/>
          </p:nvSpPr>
          <p:spPr bwMode="auto">
            <a:xfrm>
              <a:off x="3168" y="1344"/>
              <a:ext cx="384" cy="336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036" name="AutoShape 11"/>
            <p:cNvCxnSpPr>
              <a:cxnSpLocks noChangeShapeType="1"/>
              <a:stCxn id="42033" idx="0"/>
              <a:endCxn id="42030" idx="2"/>
            </p:cNvCxnSpPr>
            <p:nvPr/>
          </p:nvCxnSpPr>
          <p:spPr bwMode="auto">
            <a:xfrm rot="-5400000">
              <a:off x="1980" y="588"/>
              <a:ext cx="528" cy="696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7" name="AutoShape 12"/>
            <p:cNvCxnSpPr>
              <a:cxnSpLocks noChangeShapeType="1"/>
              <a:stCxn id="42030" idx="6"/>
              <a:endCxn id="42035" idx="0"/>
            </p:cNvCxnSpPr>
            <p:nvPr/>
          </p:nvCxnSpPr>
          <p:spPr bwMode="auto">
            <a:xfrm>
              <a:off x="2688" y="672"/>
              <a:ext cx="672" cy="672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38" name="Oval 14"/>
            <p:cNvSpPr>
              <a:spLocks noChangeArrowheads="1"/>
            </p:cNvSpPr>
            <p:nvPr/>
          </p:nvSpPr>
          <p:spPr bwMode="auto">
            <a:xfrm>
              <a:off x="2612" y="960"/>
              <a:ext cx="48" cy="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039" name="AutoShape 15"/>
            <p:cNvCxnSpPr>
              <a:cxnSpLocks noChangeShapeType="1"/>
              <a:stCxn id="42038" idx="0"/>
              <a:endCxn id="42030" idx="4"/>
            </p:cNvCxnSpPr>
            <p:nvPr/>
          </p:nvCxnSpPr>
          <p:spPr bwMode="auto">
            <a:xfrm flipV="1">
              <a:off x="2636" y="720"/>
              <a:ext cx="4" cy="24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0" name="AutoShape 16"/>
            <p:cNvCxnSpPr>
              <a:cxnSpLocks noChangeShapeType="1"/>
              <a:stCxn id="42031" idx="0"/>
              <a:endCxn id="42038" idx="4"/>
            </p:cNvCxnSpPr>
            <p:nvPr/>
          </p:nvCxnSpPr>
          <p:spPr bwMode="auto">
            <a:xfrm flipV="1">
              <a:off x="2592" y="1008"/>
              <a:ext cx="44" cy="24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1" name="AutoShape 17"/>
            <p:cNvCxnSpPr>
              <a:cxnSpLocks noChangeShapeType="1"/>
              <a:stCxn id="42032" idx="1"/>
              <a:endCxn id="42038" idx="5"/>
            </p:cNvCxnSpPr>
            <p:nvPr/>
          </p:nvCxnSpPr>
          <p:spPr bwMode="auto">
            <a:xfrm flipH="1" flipV="1">
              <a:off x="2653" y="1001"/>
              <a:ext cx="289" cy="26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2" name="AutoShape 19"/>
            <p:cNvCxnSpPr>
              <a:cxnSpLocks noChangeShapeType="1"/>
              <a:stCxn id="42043" idx="0"/>
              <a:endCxn id="42038" idx="3"/>
            </p:cNvCxnSpPr>
            <p:nvPr/>
          </p:nvCxnSpPr>
          <p:spPr bwMode="auto">
            <a:xfrm flipV="1">
              <a:off x="2208" y="1001"/>
              <a:ext cx="411" cy="24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43" name="Rectangle 20"/>
            <p:cNvSpPr>
              <a:spLocks noChangeArrowheads="1"/>
            </p:cNvSpPr>
            <p:nvPr/>
          </p:nvSpPr>
          <p:spPr bwMode="auto">
            <a:xfrm>
              <a:off x="2160" y="1248"/>
              <a:ext cx="96" cy="48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4" name="Rectangle 21"/>
            <p:cNvSpPr>
              <a:spLocks noChangeArrowheads="1"/>
            </p:cNvSpPr>
            <p:nvPr/>
          </p:nvSpPr>
          <p:spPr bwMode="auto">
            <a:xfrm>
              <a:off x="2724" y="1390"/>
              <a:ext cx="144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045" name="AutoShape 22"/>
            <p:cNvCxnSpPr>
              <a:cxnSpLocks noChangeShapeType="1"/>
              <a:stCxn id="42043" idx="1"/>
              <a:endCxn id="42033" idx="3"/>
            </p:cNvCxnSpPr>
            <p:nvPr/>
          </p:nvCxnSpPr>
          <p:spPr bwMode="auto">
            <a:xfrm rot="10800000" flipV="1">
              <a:off x="2016" y="1272"/>
              <a:ext cx="144" cy="120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6" name="AutoShape 23"/>
            <p:cNvCxnSpPr>
              <a:cxnSpLocks noChangeShapeType="1"/>
              <a:stCxn id="42043" idx="3"/>
              <a:endCxn id="42034" idx="1"/>
            </p:cNvCxnSpPr>
            <p:nvPr/>
          </p:nvCxnSpPr>
          <p:spPr bwMode="auto">
            <a:xfrm>
              <a:off x="2256" y="1272"/>
              <a:ext cx="48" cy="216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7" name="AutoShape 24"/>
            <p:cNvCxnSpPr>
              <a:cxnSpLocks noChangeShapeType="1"/>
              <a:stCxn id="42031" idx="2"/>
              <a:endCxn id="42034" idx="3"/>
            </p:cNvCxnSpPr>
            <p:nvPr/>
          </p:nvCxnSpPr>
          <p:spPr bwMode="auto">
            <a:xfrm rot="10800000" flipV="1">
              <a:off x="2448" y="1296"/>
              <a:ext cx="96" cy="192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8" name="AutoShape 25"/>
            <p:cNvCxnSpPr>
              <a:cxnSpLocks noChangeShapeType="1"/>
              <a:stCxn id="42031" idx="6"/>
              <a:endCxn id="42044" idx="1"/>
            </p:cNvCxnSpPr>
            <p:nvPr/>
          </p:nvCxnSpPr>
          <p:spPr bwMode="auto">
            <a:xfrm>
              <a:off x="2640" y="1296"/>
              <a:ext cx="84" cy="214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9" name="AutoShape 26"/>
            <p:cNvCxnSpPr>
              <a:cxnSpLocks noChangeShapeType="1"/>
              <a:stCxn id="42032" idx="2"/>
              <a:endCxn id="42044" idx="3"/>
            </p:cNvCxnSpPr>
            <p:nvPr/>
          </p:nvCxnSpPr>
          <p:spPr bwMode="auto">
            <a:xfrm rot="10800000" flipV="1">
              <a:off x="2868" y="1296"/>
              <a:ext cx="60" cy="214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50" name="AutoShape 27"/>
            <p:cNvCxnSpPr>
              <a:cxnSpLocks noChangeShapeType="1"/>
              <a:stCxn id="42032" idx="6"/>
              <a:endCxn id="42035" idx="1"/>
            </p:cNvCxnSpPr>
            <p:nvPr/>
          </p:nvCxnSpPr>
          <p:spPr bwMode="auto">
            <a:xfrm>
              <a:off x="3024" y="1296"/>
              <a:ext cx="144" cy="216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1066800" y="3657600"/>
            <a:ext cx="3276600" cy="1600200"/>
            <a:chOff x="672" y="2304"/>
            <a:chExt cx="2064" cy="1200"/>
          </a:xfrm>
        </p:grpSpPr>
        <p:sp>
          <p:nvSpPr>
            <p:cNvPr id="42015" name="Rectangle 28"/>
            <p:cNvSpPr>
              <a:spLocks noChangeArrowheads="1"/>
            </p:cNvSpPr>
            <p:nvPr/>
          </p:nvSpPr>
          <p:spPr bwMode="auto">
            <a:xfrm>
              <a:off x="672" y="2304"/>
              <a:ext cx="2064" cy="120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6" name="Oval 29"/>
            <p:cNvSpPr>
              <a:spLocks noChangeArrowheads="1"/>
            </p:cNvSpPr>
            <p:nvPr/>
          </p:nvSpPr>
          <p:spPr bwMode="auto">
            <a:xfrm>
              <a:off x="1584" y="2352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7" name="Oval 30"/>
            <p:cNvSpPr>
              <a:spLocks noChangeArrowheads="1"/>
            </p:cNvSpPr>
            <p:nvPr/>
          </p:nvSpPr>
          <p:spPr bwMode="auto">
            <a:xfrm>
              <a:off x="1536" y="2976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8" name="Oval 31"/>
            <p:cNvSpPr>
              <a:spLocks noChangeArrowheads="1"/>
            </p:cNvSpPr>
            <p:nvPr/>
          </p:nvSpPr>
          <p:spPr bwMode="auto">
            <a:xfrm>
              <a:off x="1920" y="2976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9" name="Rectangle 33"/>
            <p:cNvSpPr>
              <a:spLocks noChangeArrowheads="1"/>
            </p:cNvSpPr>
            <p:nvPr/>
          </p:nvSpPr>
          <p:spPr bwMode="auto">
            <a:xfrm>
              <a:off x="816" y="2832"/>
              <a:ext cx="144" cy="192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020" name="AutoShape 35"/>
            <p:cNvCxnSpPr>
              <a:cxnSpLocks noChangeShapeType="1"/>
              <a:stCxn id="42019" idx="0"/>
              <a:endCxn id="42016" idx="2"/>
            </p:cNvCxnSpPr>
            <p:nvPr/>
          </p:nvCxnSpPr>
          <p:spPr bwMode="auto">
            <a:xfrm rot="-5400000">
              <a:off x="1020" y="2268"/>
              <a:ext cx="432" cy="696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1" name="AutoShape 36"/>
            <p:cNvCxnSpPr>
              <a:cxnSpLocks noChangeShapeType="1"/>
              <a:stCxn id="42016" idx="6"/>
              <a:endCxn id="42028" idx="0"/>
            </p:cNvCxnSpPr>
            <p:nvPr/>
          </p:nvCxnSpPr>
          <p:spPr bwMode="auto">
            <a:xfrm>
              <a:off x="1680" y="2400"/>
              <a:ext cx="648" cy="432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22" name="Oval 37"/>
            <p:cNvSpPr>
              <a:spLocks noChangeArrowheads="1"/>
            </p:cNvSpPr>
            <p:nvPr/>
          </p:nvSpPr>
          <p:spPr bwMode="auto">
            <a:xfrm>
              <a:off x="1604" y="2688"/>
              <a:ext cx="48" cy="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023" name="AutoShape 38"/>
            <p:cNvCxnSpPr>
              <a:cxnSpLocks noChangeShapeType="1"/>
              <a:stCxn id="42022" idx="0"/>
              <a:endCxn id="42016" idx="4"/>
            </p:cNvCxnSpPr>
            <p:nvPr/>
          </p:nvCxnSpPr>
          <p:spPr bwMode="auto">
            <a:xfrm flipV="1">
              <a:off x="1628" y="2448"/>
              <a:ext cx="4" cy="24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4" name="AutoShape 39"/>
            <p:cNvCxnSpPr>
              <a:cxnSpLocks noChangeShapeType="1"/>
              <a:stCxn id="42017" idx="0"/>
              <a:endCxn id="42022" idx="4"/>
            </p:cNvCxnSpPr>
            <p:nvPr/>
          </p:nvCxnSpPr>
          <p:spPr bwMode="auto">
            <a:xfrm flipV="1">
              <a:off x="1584" y="2736"/>
              <a:ext cx="44" cy="24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5" name="AutoShape 40"/>
            <p:cNvCxnSpPr>
              <a:cxnSpLocks noChangeShapeType="1"/>
              <a:stCxn id="42018" idx="1"/>
              <a:endCxn id="42022" idx="5"/>
            </p:cNvCxnSpPr>
            <p:nvPr/>
          </p:nvCxnSpPr>
          <p:spPr bwMode="auto">
            <a:xfrm flipH="1" flipV="1">
              <a:off x="1645" y="2729"/>
              <a:ext cx="289" cy="26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6" name="AutoShape 41"/>
            <p:cNvCxnSpPr>
              <a:cxnSpLocks noChangeShapeType="1"/>
              <a:stCxn id="42027" idx="0"/>
              <a:endCxn id="42022" idx="3"/>
            </p:cNvCxnSpPr>
            <p:nvPr/>
          </p:nvCxnSpPr>
          <p:spPr bwMode="auto">
            <a:xfrm flipV="1">
              <a:off x="1200" y="2729"/>
              <a:ext cx="411" cy="24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27" name="Rectangle 42"/>
            <p:cNvSpPr>
              <a:spLocks noChangeArrowheads="1"/>
            </p:cNvSpPr>
            <p:nvPr/>
          </p:nvSpPr>
          <p:spPr bwMode="auto">
            <a:xfrm>
              <a:off x="1152" y="2976"/>
              <a:ext cx="96" cy="48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8" name="Rectangle 43"/>
            <p:cNvSpPr>
              <a:spLocks noChangeArrowheads="1"/>
            </p:cNvSpPr>
            <p:nvPr/>
          </p:nvSpPr>
          <p:spPr bwMode="auto">
            <a:xfrm>
              <a:off x="2256" y="2832"/>
              <a:ext cx="144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2216008" name="AutoShape 72"/>
          <p:cNvCxnSpPr>
            <a:cxnSpLocks noChangeShapeType="1"/>
            <a:stCxn id="42016" idx="0"/>
            <a:endCxn id="42031" idx="4"/>
          </p:cNvCxnSpPr>
          <p:nvPr/>
        </p:nvCxnSpPr>
        <p:spPr bwMode="auto">
          <a:xfrm rot="-5400000">
            <a:off x="2559050" y="2165350"/>
            <a:ext cx="1587500" cy="1524000"/>
          </a:xfrm>
          <a:prstGeom prst="bentConnector3">
            <a:avLst>
              <a:gd name="adj1" fmla="val 37556"/>
            </a:avLst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5029200" y="3657600"/>
            <a:ext cx="3276600" cy="1676400"/>
            <a:chOff x="3168" y="2304"/>
            <a:chExt cx="2064" cy="1200"/>
          </a:xfrm>
        </p:grpSpPr>
        <p:sp>
          <p:nvSpPr>
            <p:cNvPr id="42001" name="Rectangle 50"/>
            <p:cNvSpPr>
              <a:spLocks noChangeArrowheads="1"/>
            </p:cNvSpPr>
            <p:nvPr/>
          </p:nvSpPr>
          <p:spPr bwMode="auto">
            <a:xfrm>
              <a:off x="3168" y="2304"/>
              <a:ext cx="2064" cy="120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51"/>
            <p:cNvSpPr>
              <a:spLocks noChangeArrowheads="1"/>
            </p:cNvSpPr>
            <p:nvPr/>
          </p:nvSpPr>
          <p:spPr bwMode="auto">
            <a:xfrm>
              <a:off x="4080" y="2352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52"/>
            <p:cNvSpPr>
              <a:spLocks noChangeArrowheads="1"/>
            </p:cNvSpPr>
            <p:nvPr/>
          </p:nvSpPr>
          <p:spPr bwMode="auto">
            <a:xfrm>
              <a:off x="4032" y="2976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53"/>
            <p:cNvSpPr>
              <a:spLocks noChangeArrowheads="1"/>
            </p:cNvSpPr>
            <p:nvPr/>
          </p:nvSpPr>
          <p:spPr bwMode="auto">
            <a:xfrm>
              <a:off x="4416" y="2976"/>
              <a:ext cx="96" cy="96"/>
            </a:xfrm>
            <a:prstGeom prst="ellipse">
              <a:avLst/>
            </a:prstGeom>
            <a:solidFill>
              <a:srgbClr val="0099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005" name="AutoShape 57"/>
            <p:cNvCxnSpPr>
              <a:cxnSpLocks noChangeShapeType="1"/>
              <a:stCxn id="42013" idx="0"/>
              <a:endCxn id="42002" idx="2"/>
            </p:cNvCxnSpPr>
            <p:nvPr/>
          </p:nvCxnSpPr>
          <p:spPr bwMode="auto">
            <a:xfrm rot="-5400000">
              <a:off x="3468" y="2316"/>
              <a:ext cx="528" cy="696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6" name="AutoShape 58"/>
            <p:cNvCxnSpPr>
              <a:cxnSpLocks noChangeShapeType="1"/>
              <a:stCxn id="42002" idx="6"/>
              <a:endCxn id="42014" idx="0"/>
            </p:cNvCxnSpPr>
            <p:nvPr/>
          </p:nvCxnSpPr>
          <p:spPr bwMode="auto">
            <a:xfrm>
              <a:off x="4176" y="2400"/>
              <a:ext cx="720" cy="528"/>
            </a:xfrm>
            <a:prstGeom prst="curvedConnector2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07" name="Oval 59"/>
            <p:cNvSpPr>
              <a:spLocks noChangeArrowheads="1"/>
            </p:cNvSpPr>
            <p:nvPr/>
          </p:nvSpPr>
          <p:spPr bwMode="auto">
            <a:xfrm>
              <a:off x="4100" y="2688"/>
              <a:ext cx="48" cy="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008" name="AutoShape 60"/>
            <p:cNvCxnSpPr>
              <a:cxnSpLocks noChangeShapeType="1"/>
              <a:stCxn id="42007" idx="0"/>
              <a:endCxn id="42002" idx="4"/>
            </p:cNvCxnSpPr>
            <p:nvPr/>
          </p:nvCxnSpPr>
          <p:spPr bwMode="auto">
            <a:xfrm flipV="1">
              <a:off x="4124" y="2448"/>
              <a:ext cx="4" cy="24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9" name="AutoShape 61"/>
            <p:cNvCxnSpPr>
              <a:cxnSpLocks noChangeShapeType="1"/>
              <a:stCxn id="42003" idx="0"/>
              <a:endCxn id="42007" idx="4"/>
            </p:cNvCxnSpPr>
            <p:nvPr/>
          </p:nvCxnSpPr>
          <p:spPr bwMode="auto">
            <a:xfrm flipV="1">
              <a:off x="4080" y="2736"/>
              <a:ext cx="44" cy="24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0" name="AutoShape 62"/>
            <p:cNvCxnSpPr>
              <a:cxnSpLocks noChangeShapeType="1"/>
              <a:stCxn id="42004" idx="1"/>
              <a:endCxn id="42007" idx="5"/>
            </p:cNvCxnSpPr>
            <p:nvPr/>
          </p:nvCxnSpPr>
          <p:spPr bwMode="auto">
            <a:xfrm flipH="1" flipV="1">
              <a:off x="4141" y="2729"/>
              <a:ext cx="289" cy="26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1" name="AutoShape 63"/>
            <p:cNvCxnSpPr>
              <a:cxnSpLocks noChangeShapeType="1"/>
              <a:stCxn id="42012" idx="0"/>
              <a:endCxn id="42007" idx="3"/>
            </p:cNvCxnSpPr>
            <p:nvPr/>
          </p:nvCxnSpPr>
          <p:spPr bwMode="auto">
            <a:xfrm flipV="1">
              <a:off x="3696" y="2729"/>
              <a:ext cx="411" cy="24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12" name="Rectangle 64"/>
            <p:cNvSpPr>
              <a:spLocks noChangeArrowheads="1"/>
            </p:cNvSpPr>
            <p:nvPr/>
          </p:nvSpPr>
          <p:spPr bwMode="auto">
            <a:xfrm>
              <a:off x="3648" y="2976"/>
              <a:ext cx="96" cy="48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3" name="Rectangle 74"/>
            <p:cNvSpPr>
              <a:spLocks noChangeArrowheads="1"/>
            </p:cNvSpPr>
            <p:nvPr/>
          </p:nvSpPr>
          <p:spPr bwMode="auto">
            <a:xfrm>
              <a:off x="3312" y="2928"/>
              <a:ext cx="144" cy="24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4" name="Rectangle 75"/>
            <p:cNvSpPr>
              <a:spLocks noChangeArrowheads="1"/>
            </p:cNvSpPr>
            <p:nvPr/>
          </p:nvSpPr>
          <p:spPr bwMode="auto">
            <a:xfrm>
              <a:off x="4704" y="2928"/>
              <a:ext cx="384" cy="336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2216012" name="AutoShape 76"/>
          <p:cNvCxnSpPr>
            <a:cxnSpLocks noChangeShapeType="1"/>
            <a:stCxn id="42018" idx="4"/>
            <a:endCxn id="42012" idx="2"/>
          </p:cNvCxnSpPr>
          <p:nvPr/>
        </p:nvCxnSpPr>
        <p:spPr bwMode="auto">
          <a:xfrm rot="5400000" flipH="1" flipV="1">
            <a:off x="4487068" y="3301207"/>
            <a:ext cx="17463" cy="2743200"/>
          </a:xfrm>
          <a:prstGeom prst="bentConnector3">
            <a:avLst>
              <a:gd name="adj1" fmla="val -1300000"/>
            </a:avLst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2" name="Rectangle 80"/>
          <p:cNvSpPr>
            <a:spLocks noGrp="1" noChangeArrowheads="1"/>
          </p:cNvSpPr>
          <p:nvPr>
            <p:ph type="body" idx="1"/>
          </p:nvPr>
        </p:nvSpPr>
        <p:spPr>
          <a:xfrm>
            <a:off x="152400" y="5562600"/>
            <a:ext cx="8839200" cy="91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>
                <a:latin typeface="Verdana" charset="0"/>
                <a:ea typeface="ＭＳ Ｐゴシック" charset="0"/>
                <a:cs typeface="ＭＳ Ｐゴシック" charset="0"/>
              </a:rPr>
              <a:t>Goals align between parent and child initiative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Verdana" charset="0"/>
                <a:ea typeface="ＭＳ Ｐゴシック" charset="0"/>
                <a:cs typeface="ＭＳ Ｐゴシック" charset="0"/>
              </a:rPr>
              <a:t>Domains align between parent and child initiative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Verdana" charset="0"/>
                <a:ea typeface="ＭＳ Ｐゴシック" charset="0"/>
                <a:cs typeface="ＭＳ Ｐゴシック" charset="0"/>
              </a:rPr>
              <a:t>One initiative</a:t>
            </a:r>
            <a:r>
              <a:rPr lang="ja-JP" altLang="en-US" sz="1600">
                <a:latin typeface="Verdan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1600">
                <a:latin typeface="Verdana" charset="0"/>
                <a:ea typeface="ＭＳ Ｐゴシック" charset="0"/>
                <a:cs typeface="ＭＳ Ｐゴシック" charset="0"/>
              </a:rPr>
              <a:t>s Assumption may be other initiative</a:t>
            </a:r>
            <a:r>
              <a:rPr lang="ja-JP" altLang="en-US" sz="1600">
                <a:latin typeface="Verdan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1600">
                <a:latin typeface="Verdana" charset="0"/>
                <a:ea typeface="ＭＳ Ｐゴシック" charset="0"/>
                <a:cs typeface="ＭＳ Ｐゴシック" charset="0"/>
              </a:rPr>
              <a:t>s Goal</a:t>
            </a:r>
            <a:endParaRPr lang="en-US" sz="160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216009" name="AutoShape 73"/>
          <p:cNvCxnSpPr>
            <a:cxnSpLocks noChangeShapeType="1"/>
            <a:stCxn id="42032" idx="4"/>
            <a:endCxn id="42002" idx="0"/>
          </p:cNvCxnSpPr>
          <p:nvPr/>
        </p:nvCxnSpPr>
        <p:spPr bwMode="auto">
          <a:xfrm rot="16200000" flipH="1">
            <a:off x="4843462" y="2014538"/>
            <a:ext cx="1590675" cy="1828800"/>
          </a:xfrm>
          <a:prstGeom prst="bentConnector3">
            <a:avLst>
              <a:gd name="adj1" fmla="val 61532"/>
            </a:avLst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 66"/>
          <p:cNvGrpSpPr>
            <a:grpSpLocks/>
          </p:cNvGrpSpPr>
          <p:nvPr/>
        </p:nvGrpSpPr>
        <p:grpSpPr bwMode="auto">
          <a:xfrm>
            <a:off x="1352550" y="990600"/>
            <a:ext cx="5702300" cy="1211263"/>
            <a:chOff x="1352550" y="990600"/>
            <a:chExt cx="5702300" cy="1211263"/>
          </a:xfrm>
        </p:grpSpPr>
        <p:sp>
          <p:nvSpPr>
            <p:cNvPr id="41995" name="Text Box 81"/>
            <p:cNvSpPr txBox="1">
              <a:spLocks noChangeArrowheads="1"/>
            </p:cNvSpPr>
            <p:nvPr/>
          </p:nvSpPr>
          <p:spPr bwMode="auto">
            <a:xfrm>
              <a:off x="1352550" y="1897063"/>
              <a:ext cx="7651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tx2"/>
                  </a:solidFill>
                </a:rPr>
                <a:t>domain</a:t>
              </a:r>
            </a:p>
          </p:txBody>
        </p:sp>
        <p:sp>
          <p:nvSpPr>
            <p:cNvPr id="41996" name="Text Box 82"/>
            <p:cNvSpPr txBox="1">
              <a:spLocks noChangeArrowheads="1"/>
            </p:cNvSpPr>
            <p:nvPr/>
          </p:nvSpPr>
          <p:spPr bwMode="auto">
            <a:xfrm>
              <a:off x="6535738" y="990600"/>
              <a:ext cx="51911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tx2"/>
                  </a:solidFill>
                </a:rPr>
                <a:t>goal</a:t>
              </a:r>
            </a:p>
          </p:txBody>
        </p:sp>
        <p:sp>
          <p:nvSpPr>
            <p:cNvPr id="41997" name="Text Box 83"/>
            <p:cNvSpPr txBox="1">
              <a:spLocks noChangeArrowheads="1"/>
            </p:cNvSpPr>
            <p:nvPr/>
          </p:nvSpPr>
          <p:spPr bwMode="auto">
            <a:xfrm>
              <a:off x="1448498" y="1143000"/>
              <a:ext cx="4796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chemeClr val="tx2"/>
                  </a:solidFill>
                </a:rPr>
                <a:t>fact</a:t>
              </a:r>
            </a:p>
          </p:txBody>
        </p:sp>
        <p:sp>
          <p:nvSpPr>
            <p:cNvPr id="41998" name="Line 85"/>
            <p:cNvSpPr>
              <a:spLocks noChangeShapeType="1"/>
            </p:cNvSpPr>
            <p:nvPr/>
          </p:nvSpPr>
          <p:spPr bwMode="auto">
            <a:xfrm>
              <a:off x="2057400" y="2057400"/>
              <a:ext cx="762000" cy="76200"/>
            </a:xfrm>
            <a:prstGeom prst="line">
              <a:avLst/>
            </a:prstGeom>
            <a:noFill/>
            <a:ln w="127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Line 86"/>
            <p:cNvSpPr>
              <a:spLocks noChangeShapeType="1"/>
            </p:cNvSpPr>
            <p:nvPr/>
          </p:nvSpPr>
          <p:spPr bwMode="auto">
            <a:xfrm>
              <a:off x="4267200" y="1066800"/>
              <a:ext cx="2286000" cy="76200"/>
            </a:xfrm>
            <a:prstGeom prst="line">
              <a:avLst/>
            </a:prstGeom>
            <a:noFill/>
            <a:ln w="127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Line 87"/>
            <p:cNvSpPr>
              <a:spLocks noChangeShapeType="1"/>
            </p:cNvSpPr>
            <p:nvPr/>
          </p:nvSpPr>
          <p:spPr bwMode="auto">
            <a:xfrm>
              <a:off x="1905000" y="1295400"/>
              <a:ext cx="1524000" cy="609600"/>
            </a:xfrm>
            <a:prstGeom prst="line">
              <a:avLst/>
            </a:prstGeom>
            <a:noFill/>
            <a:ln w="127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16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1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1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Verdana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458200" cy="4267200"/>
          </a:xfr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Walkthrough of Example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Goals - The Missing “Why”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The Modeling Framework</a:t>
            </a:r>
          </a:p>
          <a:p>
            <a:r>
              <a:rPr lang="en-US" b="1">
                <a:solidFill>
                  <a:srgbClr val="640D2E"/>
                </a:solidFill>
                <a:latin typeface="Verdana" charset="0"/>
                <a:ea typeface="ＭＳ Ｐゴシック" charset="0"/>
                <a:cs typeface="ＭＳ Ｐゴシック" charset="0"/>
              </a:rPr>
              <a:t>Pragmatics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56197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BPMN Pragmatics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533400" y="5410200"/>
            <a:ext cx="8458200" cy="838200"/>
          </a:xfr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Select notation subset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Use principled approach (such as ours)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Verdana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458200" cy="4267200"/>
          </a:xfrm>
        </p:spPr>
        <p:txBody>
          <a:bodyPr/>
          <a:lstStyle/>
          <a:p>
            <a:r>
              <a:rPr lang="en-US" b="1">
                <a:solidFill>
                  <a:srgbClr val="640D2E"/>
                </a:solidFill>
                <a:latin typeface="Verdana" charset="0"/>
                <a:ea typeface="ＭＳ Ｐゴシック" charset="0"/>
                <a:cs typeface="ＭＳ Ｐゴシック" charset="0"/>
              </a:rPr>
              <a:t>Walkthrough of Example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Goals - The Missing “Why”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The Modeling Framework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Pragmatics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Pragmatics vs. Formal Framework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Flexible Form</a:t>
            </a:r>
          </a:p>
          <a:p>
            <a:pPr lvl="1"/>
            <a:r>
              <a:rPr lang="en-US">
                <a:latin typeface="Verdana" charset="0"/>
                <a:ea typeface="ＭＳ Ｐゴシック" charset="0"/>
              </a:rPr>
              <a:t>Diagrams vs. Tables vs. GUI sketches vs. Excel tables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High Level models</a:t>
            </a:r>
          </a:p>
          <a:p>
            <a:pPr lvl="1"/>
            <a:r>
              <a:rPr lang="en-US">
                <a:latin typeface="Verdana" charset="0"/>
                <a:ea typeface="ＭＳ Ｐゴシック" charset="0"/>
              </a:rPr>
              <a:t>Easy to communicate and understand</a:t>
            </a:r>
          </a:p>
          <a:p>
            <a:pPr lvl="1"/>
            <a:r>
              <a:rPr lang="en-US">
                <a:latin typeface="Verdana" charset="0"/>
                <a:ea typeface="ＭＳ Ｐゴシック" charset="0"/>
              </a:rPr>
              <a:t>Don’t be religious about a specific notation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Detailed models</a:t>
            </a:r>
          </a:p>
          <a:p>
            <a:pPr lvl="1"/>
            <a:r>
              <a:rPr lang="en-US">
                <a:latin typeface="Verdana" charset="0"/>
                <a:ea typeface="ＭＳ Ｐゴシック" charset="0"/>
              </a:rPr>
              <a:t>Input for architecture work and implementation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764EDA1-B930-9841-874C-FF78C6802375}" type="slidenum">
              <a:rPr kumimoji="0" lang="en-US">
                <a:latin typeface="Verdana" charset="0"/>
              </a:rPr>
              <a:pPr/>
              <a:t>31</a:t>
            </a:fld>
            <a:endParaRPr kumimoji="0" lang="en-US">
              <a:latin typeface="Verdana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915400" cy="762000"/>
          </a:xfr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Flexible Form and Detail</a:t>
            </a:r>
          </a:p>
        </p:txBody>
      </p:sp>
      <p:graphicFrame>
        <p:nvGraphicFramePr>
          <p:cNvPr id="2183172" name="Group 4"/>
          <p:cNvGraphicFramePr>
            <a:graphicFrameLocks noGrp="1"/>
          </p:cNvGraphicFramePr>
          <p:nvPr/>
        </p:nvGraphicFramePr>
        <p:xfrm>
          <a:off x="533400" y="990600"/>
          <a:ext cx="2057400" cy="1279728"/>
        </p:xfrm>
        <a:graphic>
          <a:graphicData uri="http://schemas.openxmlformats.org/drawingml/2006/table">
            <a:tbl>
              <a:tblPr/>
              <a:tblGrid>
                <a:gridCol w="479425"/>
                <a:gridCol w="1577975"/>
              </a:tblGrid>
              <a:tr h="18278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1. Business Architecture</a:t>
                      </a:r>
                    </a:p>
                  </a:txBody>
                  <a:tcPr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Business perspective on the problem, including activities, interactions, and business information.</a:t>
                      </a: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28490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2. Component Architecture </a:t>
                      </a:r>
                      <a:br>
                        <a:rPr kumimoji="1" lang="en-US" sz="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</a:br>
                      <a:r>
                        <a:rPr kumimoji="1" lang="en-US" sz="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 – Black Box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endParaRPr kumimoji="1" lang="en-US" sz="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/>
                      </a:r>
                      <a:br>
                        <a:rPr kumimoji="1" lang="en-US" sz="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</a:br>
                      <a:r>
                        <a:rPr kumimoji="1" lang="en-US" sz="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 - White Box</a:t>
                      </a:r>
                    </a:p>
                  </a:txBody>
                  <a:tcPr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Describes one (or more) large grained software components as a </a:t>
                      </a:r>
                      <a:r>
                        <a:rPr kumimoji="1" lang="en-US" sz="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black box</a:t>
                      </a:r>
                      <a:r>
                        <a:rPr kumimoji="1" lang="en-US" sz="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, with its relation with others in its environment, including its behavior and information responsibility.</a:t>
                      </a: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284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Designs the </a:t>
                      </a:r>
                      <a:r>
                        <a:rPr kumimoji="1" lang="ja-JP" altLang="en-US" sz="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</a:rPr>
                        <a:t>“</a:t>
                      </a:r>
                      <a:r>
                        <a:rPr kumimoji="1" lang="en-US" sz="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insides</a:t>
                      </a:r>
                      <a:r>
                        <a:rPr kumimoji="1" lang="ja-JP" altLang="en-US" sz="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</a:rPr>
                        <a:t>”</a:t>
                      </a:r>
                      <a:r>
                        <a:rPr kumimoji="1" lang="en-US" sz="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of each black box software component as a collection of sub-components, specifies each one, and decides how they collaborate to fulfill black box responsibilities.</a:t>
                      </a: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278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4. Technical Architecture</a:t>
                      </a:r>
                    </a:p>
                  </a:txBody>
                  <a:tcPr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Designs the connectors between the components to support their designed interactions, the platforms to support the components, mapping both to technology.</a:t>
                      </a: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2849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5. Deployment Architecture</a:t>
                      </a:r>
                    </a:p>
                  </a:txBody>
                  <a:tcPr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Designs the hardware structure (nodes, connections, devices, …) and which deployable software units will map onto the hardware to support component execution and communication.</a:t>
                      </a: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2849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1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6. Module Architecture</a:t>
                      </a:r>
                    </a:p>
                  </a:txBody>
                  <a:tcPr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3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Designs the deployable compiled software units, and how they are generated from structured source units, that are in turn determined from the application and technical architecture.</a:t>
                      </a: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83194" name="Group 26"/>
          <p:cNvGraphicFramePr>
            <a:graphicFrameLocks noGrp="1"/>
          </p:cNvGraphicFramePr>
          <p:nvPr/>
        </p:nvGraphicFramePr>
        <p:xfrm>
          <a:off x="76200" y="3524250"/>
          <a:ext cx="4191000" cy="2276475"/>
        </p:xfrm>
        <a:graphic>
          <a:graphicData uri="http://schemas.openxmlformats.org/drawingml/2006/table">
            <a:tbl>
              <a:tblPr/>
              <a:tblGrid>
                <a:gridCol w="949325"/>
                <a:gridCol w="3241675"/>
              </a:tblGrid>
              <a:tr h="34455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Actors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Customer, Sales Agent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9704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 cases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Enquire about product</a:t>
                      </a: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: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Goal: </a:t>
                      </a: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system has recorded customer</a:t>
                      </a: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 charset="0"/>
                        </a:rPr>
                        <a:t>’</a:t>
                      </a: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 need for product. Callback has been scheduled, cross-sell analysis initiated.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588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Place Order: </a:t>
                      </a:r>
                      <a:r>
                        <a:rPr kumimoji="1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…. </a:t>
                      </a:r>
                      <a:endParaRPr kumimoji="1" lang="en-US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133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Information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Model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Customer</a:t>
                      </a: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: a legal entity who …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 </a:t>
                      </a:r>
                      <a:r>
                        <a:rPr kumimoji="1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need: </a:t>
                      </a: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the set of likely future purchases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Product</a:t>
                      </a: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: A unit of sales to customer …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83210" name="Text Box 42"/>
          <p:cNvSpPr txBox="1">
            <a:spLocks noChangeArrowheads="1"/>
          </p:cNvSpPr>
          <p:nvPr/>
        </p:nvSpPr>
        <p:spPr bwMode="auto">
          <a:xfrm>
            <a:off x="0" y="1066800"/>
            <a:ext cx="595313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600" b="1" baseline="-25000"/>
              <a:t>Black </a:t>
            </a:r>
          </a:p>
          <a:p>
            <a:pPr algn="l">
              <a:defRPr/>
            </a:pPr>
            <a:r>
              <a:rPr lang="en-US" sz="1600" b="1" baseline="-25000"/>
              <a:t>box</a:t>
            </a:r>
          </a:p>
        </p:txBody>
      </p:sp>
      <p:grpSp>
        <p:nvGrpSpPr>
          <p:cNvPr id="2183211" name="Group 43"/>
          <p:cNvGrpSpPr>
            <a:grpSpLocks/>
          </p:cNvGrpSpPr>
          <p:nvPr/>
        </p:nvGrpSpPr>
        <p:grpSpPr bwMode="auto">
          <a:xfrm>
            <a:off x="2525713" y="609600"/>
            <a:ext cx="3387725" cy="3352800"/>
            <a:chOff x="1591" y="672"/>
            <a:chExt cx="1913" cy="2016"/>
          </a:xfrm>
        </p:grpSpPr>
        <p:sp>
          <p:nvSpPr>
            <p:cNvPr id="2183212" name="Text Box 44"/>
            <p:cNvSpPr txBox="1">
              <a:spLocks noChangeArrowheads="1"/>
            </p:cNvSpPr>
            <p:nvPr/>
          </p:nvSpPr>
          <p:spPr bwMode="auto">
            <a:xfrm>
              <a:off x="2064" y="796"/>
              <a:ext cx="911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600" b="1" i="1" baseline="-25000">
                  <a:solidFill>
                    <a:schemeClr val="folHlink"/>
                  </a:solidFill>
                </a:rPr>
                <a:t>Fully Dressed</a:t>
              </a:r>
              <a:r>
                <a:rPr lang="en-US" sz="1600" i="1" baseline="-25000"/>
                <a:t> Version</a:t>
              </a:r>
            </a:p>
          </p:txBody>
        </p:sp>
        <p:sp>
          <p:nvSpPr>
            <p:cNvPr id="2183213" name="AutoShape 45"/>
            <p:cNvSpPr>
              <a:spLocks/>
            </p:cNvSpPr>
            <p:nvPr/>
          </p:nvSpPr>
          <p:spPr bwMode="auto">
            <a:xfrm>
              <a:off x="3312" y="672"/>
              <a:ext cx="192" cy="2016"/>
            </a:xfrm>
            <a:prstGeom prst="leftBracket">
              <a:avLst>
                <a:gd name="adj" fmla="val 875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14" name="Line 46"/>
            <p:cNvSpPr>
              <a:spLocks noChangeShapeType="1"/>
            </p:cNvSpPr>
            <p:nvPr/>
          </p:nvSpPr>
          <p:spPr bwMode="auto">
            <a:xfrm flipV="1">
              <a:off x="1591" y="960"/>
              <a:ext cx="1721" cy="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183215" name="Group 47"/>
          <p:cNvGrpSpPr>
            <a:grpSpLocks/>
          </p:cNvGrpSpPr>
          <p:nvPr/>
        </p:nvGrpSpPr>
        <p:grpSpPr bwMode="auto">
          <a:xfrm>
            <a:off x="-42863" y="1303338"/>
            <a:ext cx="4495801" cy="2354262"/>
            <a:chOff x="-27" y="821"/>
            <a:chExt cx="2832" cy="1483"/>
          </a:xfrm>
        </p:grpSpPr>
        <p:sp>
          <p:nvSpPr>
            <p:cNvPr id="2183216" name="Text Box 48"/>
            <p:cNvSpPr txBox="1">
              <a:spLocks noChangeArrowheads="1"/>
            </p:cNvSpPr>
            <p:nvPr/>
          </p:nvSpPr>
          <p:spPr bwMode="auto">
            <a:xfrm>
              <a:off x="907" y="1804"/>
              <a:ext cx="644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600" b="1" i="1" baseline="-25000">
                  <a:solidFill>
                    <a:schemeClr val="folHlink"/>
                  </a:solidFill>
                </a:rPr>
                <a:t>Draft</a:t>
              </a:r>
              <a:r>
                <a:rPr lang="en-US" sz="1600" i="1" baseline="-25000"/>
                <a:t> Version</a:t>
              </a:r>
            </a:p>
          </p:txBody>
        </p:sp>
        <p:sp>
          <p:nvSpPr>
            <p:cNvPr id="2183217" name="AutoShape 49"/>
            <p:cNvSpPr>
              <a:spLocks/>
            </p:cNvSpPr>
            <p:nvPr/>
          </p:nvSpPr>
          <p:spPr bwMode="auto">
            <a:xfrm rot="5400000">
              <a:off x="1293" y="792"/>
              <a:ext cx="192" cy="2832"/>
            </a:xfrm>
            <a:prstGeom prst="leftBracket">
              <a:avLst>
                <a:gd name="adj" fmla="val 122917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18" name="Freeform 50"/>
            <p:cNvSpPr>
              <a:spLocks/>
            </p:cNvSpPr>
            <p:nvPr/>
          </p:nvSpPr>
          <p:spPr bwMode="auto">
            <a:xfrm>
              <a:off x="1580" y="821"/>
              <a:ext cx="253" cy="1291"/>
            </a:xfrm>
            <a:custGeom>
              <a:avLst/>
              <a:gdLst>
                <a:gd name="T0" fmla="*/ 0 w 253"/>
                <a:gd name="T1" fmla="*/ 29 h 1291"/>
                <a:gd name="T2" fmla="*/ 241 w 253"/>
                <a:gd name="T3" fmla="*/ 210 h 1291"/>
                <a:gd name="T4" fmla="*/ 71 w 253"/>
                <a:gd name="T5" fmla="*/ 1291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3" h="1291">
                  <a:moveTo>
                    <a:pt x="0" y="29"/>
                  </a:moveTo>
                  <a:cubicBezTo>
                    <a:pt x="40" y="59"/>
                    <a:pt x="229" y="0"/>
                    <a:pt x="241" y="210"/>
                  </a:cubicBezTo>
                  <a:cubicBezTo>
                    <a:pt x="253" y="420"/>
                    <a:pt x="106" y="1066"/>
                    <a:pt x="71" y="1291"/>
                  </a:cubicBez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  <p:graphicFrame>
        <p:nvGraphicFramePr>
          <p:cNvPr id="2183219" name="Group 51"/>
          <p:cNvGraphicFramePr>
            <a:graphicFrameLocks noGrp="1"/>
          </p:cNvGraphicFramePr>
          <p:nvPr/>
        </p:nvGraphicFramePr>
        <p:xfrm>
          <a:off x="3457575" y="1524000"/>
          <a:ext cx="1905000" cy="1609725"/>
        </p:xfrm>
        <a:graphic>
          <a:graphicData uri="http://schemas.openxmlformats.org/drawingml/2006/table">
            <a:tbl>
              <a:tblPr/>
              <a:tblGrid>
                <a:gridCol w="1905000"/>
              </a:tblGrid>
              <a:tr h="7134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 cases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Char char="t"/>
                        <a:tabLst/>
                      </a:pP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Enquire about product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Char char="t"/>
                        <a:tabLst/>
                      </a:pP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Place order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963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None/>
                        <a:tabLst/>
                      </a:pPr>
                      <a:r>
                        <a:rPr kumimoji="1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Information Model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Char char="t"/>
                        <a:tabLst/>
                      </a:pP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Customer</a:t>
                      </a:r>
                    </a:p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tabLst/>
                      </a:pPr>
                      <a:r>
                        <a:rPr kumimoji="1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need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Monotype Sorts" charset="0"/>
                        <a:buChar char="t"/>
                        <a:tabLst/>
                      </a:pPr>
                      <a:r>
                        <a:rPr kumimoji="1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Product</a:t>
                      </a:r>
                    </a:p>
                  </a:txBody>
                  <a:tcPr marT="45731" marB="4573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183227" name="Group 59"/>
          <p:cNvGrpSpPr>
            <a:grpSpLocks/>
          </p:cNvGrpSpPr>
          <p:nvPr/>
        </p:nvGrpSpPr>
        <p:grpSpPr bwMode="auto">
          <a:xfrm>
            <a:off x="2522538" y="1219200"/>
            <a:ext cx="1851025" cy="1981200"/>
            <a:chOff x="1589" y="768"/>
            <a:chExt cx="1166" cy="1248"/>
          </a:xfrm>
        </p:grpSpPr>
        <p:sp>
          <p:nvSpPr>
            <p:cNvPr id="2183228" name="Freeform 60"/>
            <p:cNvSpPr>
              <a:spLocks/>
            </p:cNvSpPr>
            <p:nvPr/>
          </p:nvSpPr>
          <p:spPr bwMode="auto">
            <a:xfrm>
              <a:off x="1589" y="823"/>
              <a:ext cx="479" cy="203"/>
            </a:xfrm>
            <a:custGeom>
              <a:avLst/>
              <a:gdLst>
                <a:gd name="T0" fmla="*/ 0 w 479"/>
                <a:gd name="T1" fmla="*/ 0 h 203"/>
                <a:gd name="T2" fmla="*/ 276 w 479"/>
                <a:gd name="T3" fmla="*/ 49 h 203"/>
                <a:gd name="T4" fmla="*/ 479 w 47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203">
                  <a:moveTo>
                    <a:pt x="0" y="0"/>
                  </a:moveTo>
                  <a:cubicBezTo>
                    <a:pt x="46" y="8"/>
                    <a:pt x="196" y="15"/>
                    <a:pt x="276" y="49"/>
                  </a:cubicBezTo>
                  <a:cubicBezTo>
                    <a:pt x="356" y="83"/>
                    <a:pt x="437" y="171"/>
                    <a:pt x="479" y="203"/>
                  </a:cubicBezTo>
                </a:path>
              </a:pathLst>
            </a:custGeom>
            <a:noFill/>
            <a:ln w="12700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29" name="Text Box 61"/>
            <p:cNvSpPr txBox="1">
              <a:spLocks noChangeArrowheads="1"/>
            </p:cNvSpPr>
            <p:nvPr/>
          </p:nvSpPr>
          <p:spPr bwMode="auto">
            <a:xfrm>
              <a:off x="2160" y="768"/>
              <a:ext cx="595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600" b="1" i="1" baseline="-25000">
                  <a:solidFill>
                    <a:schemeClr val="folHlink"/>
                  </a:solidFill>
                </a:rPr>
                <a:t>List</a:t>
              </a:r>
              <a:r>
                <a:rPr lang="en-US" sz="1600" i="1" baseline="-25000"/>
                <a:t> Version</a:t>
              </a:r>
            </a:p>
          </p:txBody>
        </p:sp>
        <p:sp>
          <p:nvSpPr>
            <p:cNvPr id="2183230" name="AutoShape 62"/>
            <p:cNvSpPr>
              <a:spLocks/>
            </p:cNvSpPr>
            <p:nvPr/>
          </p:nvSpPr>
          <p:spPr bwMode="auto">
            <a:xfrm>
              <a:off x="2061" y="912"/>
              <a:ext cx="96" cy="1104"/>
            </a:xfrm>
            <a:prstGeom prst="leftBracket">
              <a:avLst>
                <a:gd name="adj" fmla="val 95833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183231" name="Group 63"/>
          <p:cNvGrpSpPr>
            <a:grpSpLocks/>
          </p:cNvGrpSpPr>
          <p:nvPr/>
        </p:nvGrpSpPr>
        <p:grpSpPr bwMode="auto">
          <a:xfrm>
            <a:off x="5715000" y="685800"/>
            <a:ext cx="3533775" cy="3225800"/>
            <a:chOff x="3600" y="432"/>
            <a:chExt cx="2226" cy="2032"/>
          </a:xfrm>
        </p:grpSpPr>
        <p:grpSp>
          <p:nvGrpSpPr>
            <p:cNvPr id="46153" name="Group 64"/>
            <p:cNvGrpSpPr>
              <a:grpSpLocks/>
            </p:cNvGrpSpPr>
            <p:nvPr/>
          </p:nvGrpSpPr>
          <p:grpSpPr bwMode="auto">
            <a:xfrm>
              <a:off x="3600" y="432"/>
              <a:ext cx="1872" cy="2032"/>
              <a:chOff x="3600" y="624"/>
              <a:chExt cx="1872" cy="2032"/>
            </a:xfrm>
          </p:grpSpPr>
          <p:grpSp>
            <p:nvGrpSpPr>
              <p:cNvPr id="46158" name="Group 65"/>
              <p:cNvGrpSpPr>
                <a:grpSpLocks/>
              </p:cNvGrpSpPr>
              <p:nvPr/>
            </p:nvGrpSpPr>
            <p:grpSpPr bwMode="auto">
              <a:xfrm>
                <a:off x="3600" y="624"/>
                <a:ext cx="1872" cy="1133"/>
                <a:chOff x="48" y="240"/>
                <a:chExt cx="5616" cy="3400"/>
              </a:xfrm>
            </p:grpSpPr>
            <p:sp>
              <p:nvSpPr>
                <p:cNvPr id="2183234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8" y="639"/>
                  <a:ext cx="3417" cy="1155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>
                    <a:defRPr/>
                  </a:pPr>
                  <a:r>
                    <a:rPr lang="en-US" sz="300" b="1"/>
                    <a:t>Use case: </a:t>
                  </a:r>
                  <a:r>
                    <a:rPr lang="en-US" sz="300"/>
                    <a:t>make appointment</a:t>
                  </a:r>
                </a:p>
                <a:p>
                  <a:pPr algn="l">
                    <a:defRPr/>
                  </a:pPr>
                  <a:r>
                    <a:rPr lang="en-US" sz="300" b="1"/>
                    <a:t>Actors: </a:t>
                  </a:r>
                  <a:r>
                    <a:rPr lang="en-US" sz="300"/>
                    <a:t>Scheduler, System, Billing System</a:t>
                  </a:r>
                </a:p>
                <a:p>
                  <a:pPr algn="l">
                    <a:defRPr/>
                  </a:pPr>
                  <a:r>
                    <a:rPr lang="en-US" sz="300" b="1"/>
                    <a:t>Inputs: </a:t>
                  </a:r>
                  <a:r>
                    <a:rPr lang="en-US" sz="300"/>
                    <a:t>patient info, date, symptoms (from Scheduler)</a:t>
                  </a:r>
                </a:p>
                <a:p>
                  <a:pPr algn="l">
                    <a:defRPr/>
                  </a:pPr>
                  <a:r>
                    <a:rPr lang="en-US" sz="300"/>
                    <a:t>	insurance info (from Billing System)</a:t>
                  </a:r>
                  <a:endParaRPr lang="en-US" sz="300" b="1"/>
                </a:p>
                <a:p>
                  <a:pPr algn="l">
                    <a:defRPr/>
                  </a:pPr>
                  <a:r>
                    <a:rPr lang="en-US" sz="300" b="1"/>
                    <a:t>Outputs: </a:t>
                  </a:r>
                  <a:r>
                    <a:rPr lang="en-US" sz="300"/>
                    <a:t>appointment info, cost, dentist (to Scheduler)</a:t>
                  </a:r>
                  <a:endParaRPr lang="en-US" sz="300" b="1"/>
                </a:p>
                <a:p>
                  <a:pPr algn="l">
                    <a:defRPr/>
                  </a:pPr>
                  <a:r>
                    <a:rPr lang="en-US" sz="300" b="1"/>
                    <a:t>Trigger: </a:t>
                  </a:r>
                  <a:r>
                    <a:rPr lang="en-US" sz="300"/>
                    <a:t>Patient calls for appointment</a:t>
                  </a:r>
                </a:p>
                <a:p>
                  <a:pPr algn="l">
                    <a:defRPr/>
                  </a:pPr>
                  <a:r>
                    <a:rPr lang="en-US" sz="300" b="1"/>
                    <a:t>Precondition:</a:t>
                  </a:r>
                  <a:r>
                    <a:rPr lang="en-US" sz="300"/>
                    <a:t>  None</a:t>
                  </a:r>
                  <a:endParaRPr lang="en-US" sz="300" b="1"/>
                </a:p>
                <a:p>
                  <a:pPr algn="l">
                    <a:defRPr/>
                  </a:pPr>
                  <a:r>
                    <a:rPr lang="en-US" sz="300" b="1"/>
                    <a:t>Postcondition:</a:t>
                  </a:r>
                  <a:r>
                    <a:rPr lang="en-US" sz="300"/>
                    <a:t> An appointment has been created for </a:t>
                  </a:r>
                </a:p>
                <a:p>
                  <a:pPr algn="l">
                    <a:defRPr/>
                  </a:pPr>
                  <a:r>
                    <a:rPr lang="en-US" sz="300"/>
                    <a:t>	patient with suitable dentist for date, to </a:t>
                  </a:r>
                </a:p>
                <a:p>
                  <a:pPr algn="l">
                    <a:defRPr/>
                  </a:pPr>
                  <a:r>
                    <a:rPr lang="en-US" sz="300"/>
                    <a:t>	cover planned treatments. Insurance and </a:t>
                  </a:r>
                </a:p>
                <a:p>
                  <a:pPr algn="l">
                    <a:defRPr/>
                  </a:pPr>
                  <a:r>
                    <a:rPr lang="en-US" sz="300"/>
                    <a:t>	cost estimates recorded. </a:t>
                  </a:r>
                  <a:endParaRPr lang="en-US" sz="300" b="1"/>
                </a:p>
              </p:txBody>
            </p:sp>
            <p:sp>
              <p:nvSpPr>
                <p:cNvPr id="2183235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8" y="2230"/>
                  <a:ext cx="3264" cy="1068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marL="457200" indent="-457200" algn="l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1pPr>
                  <a:lvl2pPr marL="914400" indent="-457200" algn="l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371600" indent="-457200" algn="l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828800" indent="-457200" algn="l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286000" indent="-457200" algn="l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743200" indent="-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3200400" indent="-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657600" indent="-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4114800" indent="-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300" b="1" smtClean="0">
                      <a:latin typeface="Arial" charset="0"/>
                    </a:rPr>
                    <a:t>Main (success) steps:</a:t>
                  </a:r>
                </a:p>
                <a:p>
                  <a:pPr>
                    <a:buFontTx/>
                    <a:buAutoNum type="arabicPeriod"/>
                    <a:defRPr/>
                  </a:pPr>
                  <a:r>
                    <a:rPr lang="en-US" sz="300" smtClean="0">
                      <a:latin typeface="Arial" charset="0"/>
                    </a:rPr>
                    <a:t>Patient calls Scheduler for appointment</a:t>
                  </a:r>
                </a:p>
                <a:p>
                  <a:pPr>
                    <a:buFontTx/>
                    <a:buAutoNum type="arabicPeriod"/>
                    <a:defRPr/>
                  </a:pPr>
                  <a:r>
                    <a:rPr lang="en-US" sz="300" smtClean="0">
                      <a:latin typeface="Arial" charset="0"/>
                    </a:rPr>
                    <a:t>Scheduler </a:t>
                  </a:r>
                  <a:r>
                    <a:rPr lang="en-US" sz="300" i="1" u="sng" smtClean="0">
                      <a:solidFill>
                        <a:schemeClr val="tx2"/>
                      </a:solidFill>
                      <a:latin typeface="Arial" charset="0"/>
                    </a:rPr>
                    <a:t>looks up patient</a:t>
                  </a:r>
                  <a:r>
                    <a:rPr lang="en-US" sz="300" smtClean="0">
                      <a:latin typeface="Arial" charset="0"/>
                    </a:rPr>
                    <a:t> with System</a:t>
                  </a:r>
                </a:p>
                <a:p>
                  <a:pPr>
                    <a:buFontTx/>
                    <a:buAutoNum type="arabicPeriod"/>
                    <a:defRPr/>
                  </a:pPr>
                  <a:r>
                    <a:rPr lang="en-US" sz="300" smtClean="0">
                      <a:latin typeface="Arial" charset="0"/>
                    </a:rPr>
                    <a:t>Scheduler enters symptoms and date</a:t>
                  </a:r>
                </a:p>
                <a:p>
                  <a:pPr>
                    <a:buFontTx/>
                    <a:buAutoNum type="arabicPeriod"/>
                    <a:defRPr/>
                  </a:pPr>
                  <a:r>
                    <a:rPr lang="en-US" sz="300" smtClean="0">
                      <a:latin typeface="Arial" charset="0"/>
                    </a:rPr>
                    <a:t>System queries insurance info from Billing System</a:t>
                  </a:r>
                </a:p>
                <a:p>
                  <a:pPr>
                    <a:buFontTx/>
                    <a:buAutoNum type="arabicPeriod"/>
                    <a:defRPr/>
                  </a:pPr>
                  <a:r>
                    <a:rPr lang="en-US" sz="300" smtClean="0">
                      <a:latin typeface="Arial" charset="0"/>
                    </a:rPr>
                    <a:t>System </a:t>
                  </a:r>
                  <a:r>
                    <a:rPr lang="en-US" sz="300" i="1" u="sng" smtClean="0">
                      <a:solidFill>
                        <a:schemeClr val="tx2"/>
                      </a:solidFill>
                      <a:latin typeface="Arial" charset="0"/>
                    </a:rPr>
                    <a:t>estimates patient cost</a:t>
                  </a:r>
                  <a:endParaRPr lang="en-US" sz="300" smtClean="0">
                    <a:solidFill>
                      <a:schemeClr val="tx2"/>
                    </a:solidFill>
                    <a:latin typeface="Arial" charset="0"/>
                  </a:endParaRPr>
                </a:p>
                <a:p>
                  <a:pPr>
                    <a:buFontTx/>
                    <a:buAutoNum type="arabicPeriod"/>
                    <a:defRPr/>
                  </a:pPr>
                  <a:r>
                    <a:rPr lang="en-US" sz="300" smtClean="0">
                      <a:latin typeface="Arial" charset="0"/>
                    </a:rPr>
                    <a:t>System provides appointment, plan, staff, insurance, cost</a:t>
                  </a:r>
                </a:p>
                <a:p>
                  <a:pPr>
                    <a:buFontTx/>
                    <a:buAutoNum type="arabicPeriod"/>
                    <a:defRPr/>
                  </a:pPr>
                  <a:r>
                    <a:rPr lang="en-US" sz="300" smtClean="0">
                      <a:latin typeface="Arial" charset="0"/>
                    </a:rPr>
                    <a:t>Scheduler discusses with patient and confirms</a:t>
                  </a:r>
                </a:p>
                <a:p>
                  <a:pPr>
                    <a:defRPr/>
                  </a:pPr>
                  <a:r>
                    <a:rPr lang="en-US" sz="300" b="1" smtClean="0">
                      <a:latin typeface="Arial" charset="0"/>
                    </a:rPr>
                    <a:t>Alternate paths:</a:t>
                  </a:r>
                  <a:endParaRPr lang="en-US" sz="300" smtClean="0">
                    <a:latin typeface="Arial" charset="0"/>
                  </a:endParaRPr>
                </a:p>
                <a:p>
                  <a:pPr>
                    <a:defRPr/>
                  </a:pPr>
                  <a:r>
                    <a:rPr lang="en-US" sz="300" i="1" u="sng" smtClean="0">
                      <a:latin typeface="Arial" charset="0"/>
                    </a:rPr>
                    <a:t>2.</a:t>
                  </a:r>
                  <a:r>
                    <a:rPr lang="en-US" sz="300" smtClean="0">
                      <a:latin typeface="Arial" charset="0"/>
                    </a:rPr>
                    <a:t>	Patient not found: … </a:t>
                  </a:r>
                  <a:endParaRPr lang="en-US" sz="300" b="1" smtClean="0">
                    <a:latin typeface="Arial" charset="0"/>
                  </a:endParaRPr>
                </a:p>
              </p:txBody>
            </p:sp>
            <p:sp>
              <p:nvSpPr>
                <p:cNvPr id="2183236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086" y="2644"/>
                  <a:ext cx="1242" cy="459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>
                    <a:defRPr/>
                  </a:pPr>
                  <a:r>
                    <a:rPr lang="en-US" sz="300" b="1"/>
                    <a:t>use case: </a:t>
                  </a:r>
                  <a:r>
                    <a:rPr lang="en-US" sz="300">
                      <a:solidFill>
                        <a:schemeClr val="tx2"/>
                      </a:solidFill>
                    </a:rPr>
                    <a:t>lookup patient</a:t>
                  </a:r>
                </a:p>
                <a:p>
                  <a:pPr algn="l">
                    <a:defRPr/>
                  </a:pPr>
                  <a:r>
                    <a:rPr lang="en-US" sz="300" b="1"/>
                    <a:t>Actors: </a:t>
                  </a:r>
                  <a:r>
                    <a:rPr lang="en-US" sz="300"/>
                    <a:t>Scheduler, System</a:t>
                  </a:r>
                </a:p>
                <a:p>
                  <a:pPr algn="l">
                    <a:defRPr/>
                  </a:pPr>
                  <a:r>
                    <a:rPr lang="en-US" sz="300"/>
                    <a:t>…</a:t>
                  </a:r>
                  <a:endParaRPr lang="en-US" sz="300" b="1"/>
                </a:p>
              </p:txBody>
            </p:sp>
            <p:sp>
              <p:nvSpPr>
                <p:cNvPr id="2183237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2382" y="594"/>
                  <a:ext cx="510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300">
                      <a:solidFill>
                        <a:schemeClr val="tx2"/>
                      </a:solidFill>
                    </a:rPr>
                    <a:t>Spec</a:t>
                  </a:r>
                </a:p>
              </p:txBody>
            </p:sp>
            <p:sp>
              <p:nvSpPr>
                <p:cNvPr id="2183238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2745" y="2263"/>
                  <a:ext cx="567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300">
                      <a:solidFill>
                        <a:schemeClr val="tx2"/>
                      </a:solidFill>
                    </a:rPr>
                    <a:t>Design</a:t>
                  </a:r>
                </a:p>
              </p:txBody>
            </p:sp>
            <p:pic>
              <p:nvPicPr>
                <p:cNvPr id="2183239" name="Picture 71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8" y="240"/>
                  <a:ext cx="2976" cy="21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8324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4086" y="3268"/>
                  <a:ext cx="1287" cy="37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>
                    <a:defRPr/>
                  </a:pPr>
                  <a:r>
                    <a:rPr lang="en-US" sz="300" b="1"/>
                    <a:t>action: </a:t>
                  </a:r>
                  <a:r>
                    <a:rPr lang="en-US" sz="300">
                      <a:solidFill>
                        <a:schemeClr val="tx2"/>
                      </a:solidFill>
                    </a:rPr>
                    <a:t>estimate patient cost</a:t>
                  </a:r>
                </a:p>
                <a:p>
                  <a:pPr algn="l">
                    <a:defRPr/>
                  </a:pPr>
                  <a:r>
                    <a:rPr lang="en-US" sz="300" b="1"/>
                    <a:t>post</a:t>
                  </a:r>
                  <a:r>
                    <a:rPr lang="en-US" sz="300"/>
                    <a:t>: …</a:t>
                  </a:r>
                </a:p>
              </p:txBody>
            </p:sp>
          </p:grpSp>
          <p:pic>
            <p:nvPicPr>
              <p:cNvPr id="2183241" name="Picture 7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0" y="1680"/>
                <a:ext cx="1429" cy="9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183242" name="Text Box 74"/>
            <p:cNvSpPr txBox="1">
              <a:spLocks noChangeArrowheads="1"/>
            </p:cNvSpPr>
            <p:nvPr/>
          </p:nvSpPr>
          <p:spPr bwMode="auto">
            <a:xfrm>
              <a:off x="5421" y="672"/>
              <a:ext cx="3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/>
                <a:t>Use </a:t>
              </a:r>
            </a:p>
            <a:p>
              <a:pPr algn="l">
                <a:defRPr/>
              </a:pPr>
              <a:r>
                <a:rPr lang="en-US" sz="1200" b="1"/>
                <a:t>Cases</a:t>
              </a:r>
            </a:p>
          </p:txBody>
        </p:sp>
        <p:sp>
          <p:nvSpPr>
            <p:cNvPr id="2183243" name="Text Box 75"/>
            <p:cNvSpPr txBox="1">
              <a:spLocks noChangeArrowheads="1"/>
            </p:cNvSpPr>
            <p:nvPr/>
          </p:nvSpPr>
          <p:spPr bwMode="auto">
            <a:xfrm>
              <a:off x="5432" y="1776"/>
              <a:ext cx="3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/>
                <a:t>Info </a:t>
              </a:r>
            </a:p>
            <a:p>
              <a:pPr algn="l">
                <a:defRPr/>
              </a:pPr>
              <a:r>
                <a:rPr lang="en-US" sz="1200" b="1"/>
                <a:t>Model</a:t>
              </a:r>
            </a:p>
          </p:txBody>
        </p:sp>
        <p:sp>
          <p:nvSpPr>
            <p:cNvPr id="2183244" name="AutoShape 76"/>
            <p:cNvSpPr>
              <a:spLocks/>
            </p:cNvSpPr>
            <p:nvPr/>
          </p:nvSpPr>
          <p:spPr bwMode="auto">
            <a:xfrm>
              <a:off x="5420" y="432"/>
              <a:ext cx="52" cy="970"/>
            </a:xfrm>
            <a:prstGeom prst="rightBracket">
              <a:avLst>
                <a:gd name="adj" fmla="val 155449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45" name="AutoShape 77"/>
            <p:cNvSpPr>
              <a:spLocks/>
            </p:cNvSpPr>
            <p:nvPr/>
          </p:nvSpPr>
          <p:spPr bwMode="auto">
            <a:xfrm>
              <a:off x="5420" y="1440"/>
              <a:ext cx="52" cy="970"/>
            </a:xfrm>
            <a:prstGeom prst="rightBracket">
              <a:avLst>
                <a:gd name="adj" fmla="val 155449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183246" name="Group 78"/>
          <p:cNvGrpSpPr>
            <a:grpSpLocks/>
          </p:cNvGrpSpPr>
          <p:nvPr/>
        </p:nvGrpSpPr>
        <p:grpSpPr bwMode="auto">
          <a:xfrm>
            <a:off x="4572000" y="5029200"/>
            <a:ext cx="4416425" cy="1797050"/>
            <a:chOff x="48" y="1536"/>
            <a:chExt cx="2782" cy="1132"/>
          </a:xfrm>
        </p:grpSpPr>
        <p:sp>
          <p:nvSpPr>
            <p:cNvPr id="2183247" name="Text Box 79"/>
            <p:cNvSpPr txBox="1">
              <a:spLocks noChangeArrowheads="1"/>
            </p:cNvSpPr>
            <p:nvPr/>
          </p:nvSpPr>
          <p:spPr bwMode="auto">
            <a:xfrm>
              <a:off x="97" y="1872"/>
              <a:ext cx="577" cy="2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/>
                <a:t>Inception</a:t>
              </a:r>
            </a:p>
          </p:txBody>
        </p:sp>
        <p:sp>
          <p:nvSpPr>
            <p:cNvPr id="2183248" name="Text Box 80"/>
            <p:cNvSpPr txBox="1">
              <a:spLocks noChangeArrowheads="1"/>
            </p:cNvSpPr>
            <p:nvPr/>
          </p:nvSpPr>
          <p:spPr bwMode="auto">
            <a:xfrm>
              <a:off x="673" y="1872"/>
              <a:ext cx="689" cy="2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/>
                <a:t>Elaboration</a:t>
              </a:r>
            </a:p>
          </p:txBody>
        </p:sp>
        <p:sp>
          <p:nvSpPr>
            <p:cNvPr id="2183249" name="Text Box 81"/>
            <p:cNvSpPr txBox="1">
              <a:spLocks noChangeArrowheads="1"/>
            </p:cNvSpPr>
            <p:nvPr/>
          </p:nvSpPr>
          <p:spPr bwMode="auto">
            <a:xfrm>
              <a:off x="1362" y="1872"/>
              <a:ext cx="751" cy="2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/>
                <a:t>Construction</a:t>
              </a:r>
            </a:p>
          </p:txBody>
        </p:sp>
        <p:sp>
          <p:nvSpPr>
            <p:cNvPr id="2183250" name="Text Box 82"/>
            <p:cNvSpPr txBox="1">
              <a:spLocks noChangeArrowheads="1"/>
            </p:cNvSpPr>
            <p:nvPr/>
          </p:nvSpPr>
          <p:spPr bwMode="auto">
            <a:xfrm>
              <a:off x="2110" y="1872"/>
              <a:ext cx="614" cy="20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/>
                <a:t>Transition</a:t>
              </a:r>
            </a:p>
          </p:txBody>
        </p:sp>
        <p:sp>
          <p:nvSpPr>
            <p:cNvPr id="2183251" name="Text Box 83"/>
            <p:cNvSpPr txBox="1">
              <a:spLocks noChangeArrowheads="1"/>
            </p:cNvSpPr>
            <p:nvPr/>
          </p:nvSpPr>
          <p:spPr bwMode="auto">
            <a:xfrm>
              <a:off x="48" y="1536"/>
              <a:ext cx="1283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b="1">
                  <a:solidFill>
                    <a:schemeClr val="folHlink"/>
                  </a:solidFill>
                </a:rPr>
                <a:t>Iterative MAP</a:t>
              </a:r>
            </a:p>
            <a:p>
              <a:pPr algn="l">
                <a:defRPr/>
              </a:pPr>
              <a:r>
                <a:rPr lang="en-US"/>
                <a:t>Iterations within phases</a:t>
              </a:r>
            </a:p>
          </p:txBody>
        </p:sp>
        <p:sp>
          <p:nvSpPr>
            <p:cNvPr id="2183252" name="AutoShape 84"/>
            <p:cNvSpPr>
              <a:spLocks noChangeArrowheads="1"/>
            </p:cNvSpPr>
            <p:nvPr/>
          </p:nvSpPr>
          <p:spPr bwMode="auto">
            <a:xfrm>
              <a:off x="624" y="2112"/>
              <a:ext cx="96" cy="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53" name="AutoShape 85"/>
            <p:cNvSpPr>
              <a:spLocks noChangeArrowheads="1"/>
            </p:cNvSpPr>
            <p:nvPr/>
          </p:nvSpPr>
          <p:spPr bwMode="auto">
            <a:xfrm>
              <a:off x="1317" y="2112"/>
              <a:ext cx="96" cy="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54" name="AutoShape 86"/>
            <p:cNvSpPr>
              <a:spLocks noChangeArrowheads="1"/>
            </p:cNvSpPr>
            <p:nvPr/>
          </p:nvSpPr>
          <p:spPr bwMode="auto">
            <a:xfrm>
              <a:off x="2067" y="2112"/>
              <a:ext cx="96" cy="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55" name="AutoShape 87"/>
            <p:cNvSpPr>
              <a:spLocks noChangeArrowheads="1"/>
            </p:cNvSpPr>
            <p:nvPr/>
          </p:nvSpPr>
          <p:spPr bwMode="auto">
            <a:xfrm>
              <a:off x="2682" y="2112"/>
              <a:ext cx="96" cy="9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56" name="Text Box 88"/>
            <p:cNvSpPr txBox="1">
              <a:spLocks noChangeArrowheads="1"/>
            </p:cNvSpPr>
            <p:nvPr/>
          </p:nvSpPr>
          <p:spPr bwMode="auto">
            <a:xfrm>
              <a:off x="312" y="2222"/>
              <a:ext cx="445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/>
                <a:t>List:</a:t>
              </a:r>
            </a:p>
            <a:p>
              <a:pPr algn="r">
                <a:defRPr/>
              </a:pPr>
              <a:r>
                <a:rPr lang="en-US" sz="1200"/>
                <a:t> Goals</a:t>
              </a:r>
            </a:p>
            <a:p>
              <a:pPr algn="r">
                <a:defRPr/>
              </a:pPr>
              <a:r>
                <a:rPr lang="en-US" sz="1200"/>
                <a:t>Domain</a:t>
              </a:r>
            </a:p>
          </p:txBody>
        </p:sp>
        <p:sp>
          <p:nvSpPr>
            <p:cNvPr id="2183257" name="Text Box 89"/>
            <p:cNvSpPr txBox="1">
              <a:spLocks noChangeArrowheads="1"/>
            </p:cNvSpPr>
            <p:nvPr/>
          </p:nvSpPr>
          <p:spPr bwMode="auto">
            <a:xfrm>
              <a:off x="875" y="2208"/>
              <a:ext cx="613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/>
                <a:t>List:</a:t>
              </a:r>
            </a:p>
            <a:p>
              <a:pPr algn="r">
                <a:defRPr/>
              </a:pPr>
              <a:r>
                <a:rPr lang="en-US"/>
                <a:t>Black box</a:t>
              </a:r>
            </a:p>
            <a:p>
              <a:pPr algn="r">
                <a:defRPr/>
              </a:pPr>
              <a:r>
                <a:rPr lang="en-US"/>
                <a:t>White box</a:t>
              </a:r>
            </a:p>
          </p:txBody>
        </p:sp>
        <p:sp>
          <p:nvSpPr>
            <p:cNvPr id="2183258" name="Text Box 90"/>
            <p:cNvSpPr txBox="1">
              <a:spLocks noChangeArrowheads="1"/>
            </p:cNvSpPr>
            <p:nvPr/>
          </p:nvSpPr>
          <p:spPr bwMode="auto">
            <a:xfrm>
              <a:off x="1463" y="2208"/>
              <a:ext cx="793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/>
                <a:t>Initial system:</a:t>
              </a:r>
            </a:p>
            <a:p>
              <a:pPr algn="r">
                <a:defRPr/>
              </a:pPr>
              <a:r>
                <a:rPr lang="en-US"/>
                <a:t>List:</a:t>
              </a:r>
            </a:p>
            <a:p>
              <a:pPr algn="r">
                <a:defRPr/>
              </a:pPr>
              <a:r>
                <a:rPr lang="en-US"/>
                <a:t>technical</a:t>
              </a:r>
            </a:p>
          </p:txBody>
        </p:sp>
        <p:sp>
          <p:nvSpPr>
            <p:cNvPr id="2183259" name="Text Box 91"/>
            <p:cNvSpPr txBox="1">
              <a:spLocks noChangeArrowheads="1"/>
            </p:cNvSpPr>
            <p:nvPr/>
          </p:nvSpPr>
          <p:spPr bwMode="auto">
            <a:xfrm>
              <a:off x="2304" y="2208"/>
              <a:ext cx="52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/>
                <a:t>Release</a:t>
              </a:r>
            </a:p>
          </p:txBody>
        </p:sp>
        <p:sp>
          <p:nvSpPr>
            <p:cNvPr id="2183260" name="AutoShape 92"/>
            <p:cNvSpPr>
              <a:spLocks/>
            </p:cNvSpPr>
            <p:nvPr/>
          </p:nvSpPr>
          <p:spPr bwMode="auto">
            <a:xfrm rot="-5400000">
              <a:off x="120" y="2088"/>
              <a:ext cx="96" cy="144"/>
            </a:xfrm>
            <a:prstGeom prst="leftBrace">
              <a:avLst>
                <a:gd name="adj1" fmla="val 12500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61" name="AutoShape 93"/>
            <p:cNvSpPr>
              <a:spLocks/>
            </p:cNvSpPr>
            <p:nvPr/>
          </p:nvSpPr>
          <p:spPr bwMode="auto">
            <a:xfrm rot="-5400000">
              <a:off x="312" y="2088"/>
              <a:ext cx="96" cy="144"/>
            </a:xfrm>
            <a:prstGeom prst="leftBrace">
              <a:avLst>
                <a:gd name="adj1" fmla="val 12500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62" name="AutoShape 94"/>
            <p:cNvSpPr>
              <a:spLocks/>
            </p:cNvSpPr>
            <p:nvPr/>
          </p:nvSpPr>
          <p:spPr bwMode="auto">
            <a:xfrm rot="-5400000">
              <a:off x="792" y="2088"/>
              <a:ext cx="96" cy="144"/>
            </a:xfrm>
            <a:prstGeom prst="leftBrace">
              <a:avLst>
                <a:gd name="adj1" fmla="val 12500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63" name="AutoShape 95"/>
            <p:cNvSpPr>
              <a:spLocks/>
            </p:cNvSpPr>
            <p:nvPr/>
          </p:nvSpPr>
          <p:spPr bwMode="auto">
            <a:xfrm rot="-5400000">
              <a:off x="984" y="2088"/>
              <a:ext cx="96" cy="144"/>
            </a:xfrm>
            <a:prstGeom prst="leftBrace">
              <a:avLst>
                <a:gd name="adj1" fmla="val 12500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83264" name="AutoShape 96"/>
            <p:cNvSpPr>
              <a:spLocks/>
            </p:cNvSpPr>
            <p:nvPr/>
          </p:nvSpPr>
          <p:spPr bwMode="auto">
            <a:xfrm rot="-5400000">
              <a:off x="1176" y="2088"/>
              <a:ext cx="96" cy="144"/>
            </a:xfrm>
            <a:prstGeom prst="leftBrace">
              <a:avLst>
                <a:gd name="adj1" fmla="val 12500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83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8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8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8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8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8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8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Verdana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458200" cy="4267200"/>
          </a:xfr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Walkthrough of Example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Goals - The Missing “Why”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The Modeling Framework</a:t>
            </a:r>
          </a:p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Pragmatics</a:t>
            </a:r>
          </a:p>
          <a:p>
            <a:r>
              <a:rPr lang="en-US" b="1">
                <a:solidFill>
                  <a:srgbClr val="640D2E"/>
                </a:solidFill>
                <a:latin typeface="Verdana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Verdana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Verdana" charset="0"/>
                <a:ea typeface="ＭＳ Ｐゴシック" charset="0"/>
                <a:cs typeface="ＭＳ Ｐゴシック" charset="0"/>
              </a:rPr>
              <a:t>Walkthrough of Example</a:t>
            </a:r>
          </a:p>
          <a:p>
            <a:pPr lvl="1"/>
            <a:r>
              <a:rPr lang="en-US" dirty="0">
                <a:latin typeface="Verdana" charset="0"/>
                <a:ea typeface="ＭＳ Ｐゴシック" charset="0"/>
              </a:rPr>
              <a:t>Finding Process Boundaries</a:t>
            </a:r>
          </a:p>
          <a:p>
            <a:pPr lvl="1"/>
            <a:r>
              <a:rPr lang="en-US" dirty="0">
                <a:latin typeface="Verdana" charset="0"/>
                <a:ea typeface="ＭＳ Ｐゴシック" charset="0"/>
              </a:rPr>
              <a:t>Processes have Instances</a:t>
            </a:r>
          </a:p>
          <a:p>
            <a:pPr lvl="1"/>
            <a:r>
              <a:rPr lang="en-US" dirty="0">
                <a:latin typeface="Verdana" charset="0"/>
                <a:ea typeface="ＭＳ Ｐゴシック" charset="0"/>
              </a:rPr>
              <a:t>Activities Belong in Processes</a:t>
            </a:r>
          </a:p>
          <a:p>
            <a:pPr lvl="1"/>
            <a:r>
              <a:rPr lang="en-US" dirty="0">
                <a:latin typeface="Verdana" charset="0"/>
                <a:ea typeface="ＭＳ Ｐゴシック" charset="0"/>
              </a:rPr>
              <a:t>Processes Interact</a:t>
            </a:r>
          </a:p>
          <a:p>
            <a:pPr lvl="1"/>
            <a:r>
              <a:rPr lang="en-US" dirty="0">
                <a:latin typeface="Verdana" charset="0"/>
                <a:ea typeface="ＭＳ Ｐゴシック" charset="0"/>
              </a:rPr>
              <a:t>Process Instances are Interlinked Objects with Attributes</a:t>
            </a:r>
          </a:p>
          <a:p>
            <a:pPr lvl="1"/>
            <a:r>
              <a:rPr lang="en-US" dirty="0">
                <a:latin typeface="Verdana" charset="0"/>
                <a:ea typeface="ＭＳ Ｐゴシック" charset="0"/>
              </a:rPr>
              <a:t>Object </a:t>
            </a:r>
            <a:r>
              <a:rPr lang="en-US" dirty="0" smtClean="0">
                <a:latin typeface="Verdana" charset="0"/>
                <a:ea typeface="ＭＳ Ｐゴシック" charset="0"/>
              </a:rPr>
              <a:t>Attributes </a:t>
            </a:r>
            <a:r>
              <a:rPr lang="en-US" dirty="0">
                <a:latin typeface="Verdana" charset="0"/>
                <a:ea typeface="ＭＳ Ｐゴシック" charset="0"/>
              </a:rPr>
              <a:t>define Information Model, GUIs, &amp; more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Managing Products and Releases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458200" cy="4191000"/>
          </a:xfrm>
        </p:spPr>
        <p:txBody>
          <a:bodyPr/>
          <a:lstStyle/>
          <a:p>
            <a:pPr marL="0" indent="0">
              <a:buFont typeface="Wingdings" charset="0"/>
              <a:buNone/>
            </a:pPr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We manage a product company with a range of products. Products change over time, and we review proposed changes  periodically for inclusion in a new product release.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 idx="4294967295"/>
          </p:nvPr>
        </p:nvSpPr>
        <p:spPr>
          <a:xfrm>
            <a:off x="685800" y="152400"/>
            <a:ext cx="8458200" cy="762000"/>
          </a:xfrm>
        </p:spPr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Preview of Example</a:t>
            </a:r>
          </a:p>
        </p:txBody>
      </p:sp>
      <p:pic>
        <p:nvPicPr>
          <p:cNvPr id="20482" name="Picture 4" descr="cub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38200"/>
            <a:ext cx="678656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83" name="Straight Connector 9"/>
          <p:cNvCxnSpPr>
            <a:cxnSpLocks noChangeShapeType="1"/>
          </p:cNvCxnSpPr>
          <p:nvPr/>
        </p:nvCxnSpPr>
        <p:spPr bwMode="auto">
          <a:xfrm flipV="1">
            <a:off x="2286000" y="4800600"/>
            <a:ext cx="1524000" cy="457200"/>
          </a:xfrm>
          <a:prstGeom prst="line">
            <a:avLst/>
          </a:prstGeom>
          <a:noFill/>
          <a:ln w="127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4" name="Straight Connector 13"/>
          <p:cNvCxnSpPr>
            <a:cxnSpLocks noChangeShapeType="1"/>
            <a:stCxn id="20491" idx="2"/>
          </p:cNvCxnSpPr>
          <p:nvPr/>
        </p:nvCxnSpPr>
        <p:spPr bwMode="auto">
          <a:xfrm>
            <a:off x="1676400" y="1957388"/>
            <a:ext cx="1752600" cy="1090612"/>
          </a:xfrm>
          <a:prstGeom prst="line">
            <a:avLst/>
          </a:prstGeom>
          <a:noFill/>
          <a:ln w="127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5" name="TextBox 16"/>
          <p:cNvSpPr txBox="1">
            <a:spLocks noChangeArrowheads="1"/>
          </p:cNvSpPr>
          <p:nvPr/>
        </p:nvSpPr>
        <p:spPr bwMode="auto">
          <a:xfrm>
            <a:off x="5791200" y="5662613"/>
            <a:ext cx="33528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rgbClr val="800000"/>
                </a:solidFill>
              </a:rPr>
              <a:t>Span or granularity:</a:t>
            </a:r>
          </a:p>
          <a:p>
            <a:pPr algn="l"/>
            <a:r>
              <a:rPr lang="en-US">
                <a:solidFill>
                  <a:srgbClr val="800000"/>
                </a:solidFill>
              </a:rPr>
              <a:t>Entire company? Roles? </a:t>
            </a:r>
          </a:p>
          <a:p>
            <a:pPr algn="l"/>
            <a:r>
              <a:rPr lang="en-US">
                <a:solidFill>
                  <a:srgbClr val="800000"/>
                </a:solidFill>
              </a:rPr>
              <a:t>Build a Product vs. Implement a Feature</a:t>
            </a:r>
          </a:p>
        </p:txBody>
      </p:sp>
      <p:cxnSp>
        <p:nvCxnSpPr>
          <p:cNvPr id="20486" name="Straight Connector 17"/>
          <p:cNvCxnSpPr>
            <a:cxnSpLocks noChangeShapeType="1"/>
          </p:cNvCxnSpPr>
          <p:nvPr/>
        </p:nvCxnSpPr>
        <p:spPr bwMode="auto">
          <a:xfrm flipH="1" flipV="1">
            <a:off x="6096000" y="4800600"/>
            <a:ext cx="990600" cy="838200"/>
          </a:xfrm>
          <a:prstGeom prst="line">
            <a:avLst/>
          </a:prstGeom>
          <a:noFill/>
          <a:ln w="127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7" name="TextBox 21"/>
          <p:cNvSpPr txBox="1">
            <a:spLocks noChangeArrowheads="1"/>
          </p:cNvSpPr>
          <p:nvPr/>
        </p:nvSpPr>
        <p:spPr bwMode="auto">
          <a:xfrm>
            <a:off x="6400800" y="1066800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>
                <a:solidFill>
                  <a:srgbClr val="800000"/>
                </a:solidFill>
              </a:rPr>
              <a:t>Multiple Concerns (out of scope for us)</a:t>
            </a:r>
          </a:p>
        </p:txBody>
      </p:sp>
      <p:cxnSp>
        <p:nvCxnSpPr>
          <p:cNvPr id="20488" name="Straight Connector 22"/>
          <p:cNvCxnSpPr>
            <a:cxnSpLocks noChangeShapeType="1"/>
            <a:stCxn id="20487" idx="1"/>
          </p:cNvCxnSpPr>
          <p:nvPr/>
        </p:nvCxnSpPr>
        <p:spPr bwMode="auto">
          <a:xfrm flipH="1">
            <a:off x="5638800" y="1328738"/>
            <a:ext cx="762000" cy="1033462"/>
          </a:xfrm>
          <a:prstGeom prst="line">
            <a:avLst/>
          </a:prstGeom>
          <a:noFill/>
          <a:ln w="127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9" name="Straight Connector 9"/>
          <p:cNvCxnSpPr>
            <a:cxnSpLocks noChangeShapeType="1"/>
          </p:cNvCxnSpPr>
          <p:nvPr/>
        </p:nvCxnSpPr>
        <p:spPr bwMode="auto">
          <a:xfrm>
            <a:off x="1905000" y="4038600"/>
            <a:ext cx="1295400" cy="457200"/>
          </a:xfrm>
          <a:prstGeom prst="line">
            <a:avLst/>
          </a:prstGeom>
          <a:noFill/>
          <a:ln w="127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0" name="Straight Connector 9"/>
          <p:cNvCxnSpPr>
            <a:cxnSpLocks noChangeShapeType="1"/>
          </p:cNvCxnSpPr>
          <p:nvPr/>
        </p:nvCxnSpPr>
        <p:spPr bwMode="auto">
          <a:xfrm flipV="1">
            <a:off x="2819400" y="5486400"/>
            <a:ext cx="1600200" cy="838200"/>
          </a:xfrm>
          <a:prstGeom prst="line">
            <a:avLst/>
          </a:prstGeom>
          <a:noFill/>
          <a:ln w="127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1" name="TextBox 21"/>
          <p:cNvSpPr txBox="1">
            <a:spLocks noChangeArrowheads="1"/>
          </p:cNvSpPr>
          <p:nvPr/>
        </p:nvSpPr>
        <p:spPr bwMode="auto">
          <a:xfrm>
            <a:off x="152400" y="1219200"/>
            <a:ext cx="3048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Ensure Change Set Integrity</a:t>
            </a:r>
          </a:p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Release Frequently</a:t>
            </a:r>
          </a:p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Prioritize High-Margin Products</a:t>
            </a:r>
          </a:p>
        </p:txBody>
      </p:sp>
      <p:sp>
        <p:nvSpPr>
          <p:cNvPr id="20492" name="TextBox 21"/>
          <p:cNvSpPr txBox="1">
            <a:spLocks noChangeArrowheads="1"/>
          </p:cNvSpPr>
          <p:nvPr/>
        </p:nvSpPr>
        <p:spPr bwMode="auto">
          <a:xfrm>
            <a:off x="381000" y="5181600"/>
            <a:ext cx="3048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Handle a Change Request</a:t>
            </a:r>
          </a:p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Co-ordinate Change Requests</a:t>
            </a:r>
          </a:p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Assess Change Request Risk</a:t>
            </a:r>
          </a:p>
        </p:txBody>
      </p:sp>
      <p:sp>
        <p:nvSpPr>
          <p:cNvPr id="20493" name="TextBox 21"/>
          <p:cNvSpPr txBox="1">
            <a:spLocks noChangeArrowheads="1"/>
          </p:cNvSpPr>
          <p:nvPr/>
        </p:nvSpPr>
        <p:spPr bwMode="auto">
          <a:xfrm>
            <a:off x="152400" y="3124200"/>
            <a:ext cx="3048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Change Set Coordinator</a:t>
            </a:r>
          </a:p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Product Planner</a:t>
            </a:r>
          </a:p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Customer</a:t>
            </a:r>
          </a:p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… and Functions, Org-Structure</a:t>
            </a:r>
          </a:p>
        </p:txBody>
      </p:sp>
      <p:sp>
        <p:nvSpPr>
          <p:cNvPr id="20494" name="TextBox 21"/>
          <p:cNvSpPr txBox="1">
            <a:spLocks noChangeArrowheads="1"/>
          </p:cNvSpPr>
          <p:nvPr/>
        </p:nvSpPr>
        <p:spPr bwMode="auto">
          <a:xfrm>
            <a:off x="1752600" y="6324600"/>
            <a:ext cx="426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Product has features, release plan</a:t>
            </a:r>
          </a:p>
          <a:p>
            <a:pPr algn="l">
              <a:buFontTx/>
              <a:buChar char="-"/>
            </a:pPr>
            <a:r>
              <a:rPr lang="en-US">
                <a:solidFill>
                  <a:srgbClr val="800000"/>
                </a:solidFill>
              </a:rPr>
              <a:t>Release has Change Set, due date, risk level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What “Things” do our Processes manage?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xtLst/>
        </p:spPr>
        <p:txBody>
          <a:bodyPr/>
          <a:lstStyle/>
          <a:p>
            <a:pPr>
              <a:spcAft>
                <a:spcPts val="0"/>
              </a:spcAft>
              <a:buFont typeface="Wingdings" charset="2"/>
              <a:buChar char="u"/>
              <a:defRPr/>
            </a:pPr>
            <a:r>
              <a:rPr lang="en-US" sz="2000" dirty="0"/>
              <a:t>Product</a:t>
            </a:r>
          </a:p>
          <a:p>
            <a:pPr>
              <a:spcAft>
                <a:spcPts val="0"/>
              </a:spcAft>
              <a:buFont typeface="Wingdings" charset="2"/>
              <a:buChar char="u"/>
              <a:defRPr/>
            </a:pPr>
            <a:r>
              <a:rPr lang="en-US" sz="2000" dirty="0"/>
              <a:t>Change request</a:t>
            </a:r>
          </a:p>
          <a:p>
            <a:pPr>
              <a:spcAft>
                <a:spcPts val="0"/>
              </a:spcAft>
              <a:buFont typeface="Wingdings" charset="2"/>
              <a:buChar char="u"/>
              <a:defRPr/>
            </a:pPr>
            <a:r>
              <a:rPr lang="en-US" sz="2000" dirty="0"/>
              <a:t>Release</a:t>
            </a:r>
          </a:p>
          <a:p>
            <a:pPr>
              <a:spcAft>
                <a:spcPts val="0"/>
              </a:spcAft>
              <a:buFont typeface="Wingdings" charset="2"/>
              <a:buChar char="u"/>
              <a:defRPr/>
            </a:pPr>
            <a:r>
              <a:rPr lang="en-US" sz="2000" i="1" strike="sngStrike" dirty="0"/>
              <a:t>Sale</a:t>
            </a:r>
          </a:p>
          <a:p>
            <a:pPr>
              <a:spcAft>
                <a:spcPts val="0"/>
              </a:spcAft>
              <a:buFont typeface="Wingdings" charset="2"/>
              <a:buChar char="u"/>
              <a:defRPr/>
            </a:pPr>
            <a:r>
              <a:rPr lang="en-US" sz="2000" i="1" strike="sngStrike" dirty="0"/>
              <a:t>Customer</a:t>
            </a:r>
          </a:p>
          <a:p>
            <a:pPr>
              <a:spcAft>
                <a:spcPts val="0"/>
              </a:spcAft>
              <a:buFont typeface="Wingdings" charset="2"/>
              <a:buChar char="u"/>
              <a:defRPr/>
            </a:pPr>
            <a:endParaRPr lang="en-US" sz="2000" dirty="0"/>
          </a:p>
          <a:p>
            <a:pPr marL="0" indent="0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dirty="0"/>
              <a:t>We </a:t>
            </a:r>
            <a:r>
              <a:rPr lang="en-US" sz="2000" dirty="0" smtClean="0"/>
              <a:t>need a </a:t>
            </a:r>
            <a:r>
              <a:rPr lang="en-US" sz="2000" dirty="0"/>
              <a:t>process for each of these.</a:t>
            </a:r>
          </a:p>
        </p:txBody>
      </p:sp>
      <p:pic>
        <p:nvPicPr>
          <p:cNvPr id="2150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95400"/>
            <a:ext cx="3970338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4267200"/>
            <a:ext cx="4654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What is in a Process?</a:t>
            </a:r>
          </a:p>
        </p:txBody>
      </p:sp>
      <p:sp>
        <p:nvSpPr>
          <p:cNvPr id="22530" name="Content Placeholder 5"/>
          <p:cNvSpPr>
            <a:spLocks noGrp="1"/>
          </p:cNvSpPr>
          <p:nvPr>
            <p:ph idx="1"/>
          </p:nvPr>
        </p:nvSpPr>
        <p:spPr>
          <a:xfrm>
            <a:off x="304800" y="4495800"/>
            <a:ext cx="8001000" cy="2133600"/>
          </a:xfrm>
        </p:spPr>
        <p:txBody>
          <a:bodyPr/>
          <a:lstStyle/>
          <a:p>
            <a:r>
              <a:rPr lang="en-US" sz="1600" b="1">
                <a:latin typeface="Verdana" charset="0"/>
                <a:ea typeface="ＭＳ Ｐゴシック" charset="0"/>
                <a:cs typeface="ＭＳ Ｐゴシック" charset="0"/>
              </a:rPr>
              <a:t>State</a:t>
            </a:r>
            <a:r>
              <a:rPr lang="en-US" sz="1600">
                <a:latin typeface="Verdana" charset="0"/>
                <a:ea typeface="ＭＳ Ｐゴシック" charset="0"/>
                <a:cs typeface="ＭＳ Ｐゴシック" charset="0"/>
              </a:rPr>
              <a:t>: where the </a:t>
            </a:r>
            <a:r>
              <a:rPr lang="en-US" sz="1400">
                <a:latin typeface="Verdana" charset="0"/>
                <a:ea typeface="ＭＳ Ｐゴシック" charset="0"/>
                <a:cs typeface="ＭＳ Ｐゴシック" charset="0"/>
              </a:rPr>
              <a:t>process</a:t>
            </a:r>
            <a:r>
              <a:rPr lang="en-US" sz="1600">
                <a:latin typeface="Verdana" charset="0"/>
                <a:ea typeface="ＭＳ Ｐゴシック" charset="0"/>
                <a:cs typeface="ＭＳ Ｐゴシック" charset="0"/>
              </a:rPr>
              <a:t> has reached, what information is available</a:t>
            </a:r>
          </a:p>
          <a:p>
            <a:r>
              <a:rPr lang="en-US" sz="1600" b="1">
                <a:latin typeface="Verdana" charset="0"/>
                <a:ea typeface="ＭＳ Ｐゴシック" charset="0"/>
                <a:cs typeface="ＭＳ Ｐゴシック" charset="0"/>
              </a:rPr>
              <a:t>Event</a:t>
            </a:r>
            <a:r>
              <a:rPr lang="en-US" sz="1600">
                <a:latin typeface="Verdana" charset="0"/>
                <a:ea typeface="ＭＳ Ｐゴシック" charset="0"/>
                <a:cs typeface="ＭＳ Ｐゴシック" charset="0"/>
              </a:rPr>
              <a:t>: something that “happens” e.g. a state is reached, some time passes, message received …</a:t>
            </a:r>
          </a:p>
          <a:p>
            <a:r>
              <a:rPr lang="en-US" sz="1600" b="1">
                <a:latin typeface="Verdana" charset="0"/>
                <a:ea typeface="ＭＳ Ｐゴシック" charset="0"/>
                <a:cs typeface="ＭＳ Ｐゴシック" charset="0"/>
              </a:rPr>
              <a:t>Activity</a:t>
            </a:r>
            <a:r>
              <a:rPr lang="en-US" sz="1600">
                <a:latin typeface="Verdana" charset="0"/>
                <a:ea typeface="ＭＳ Ｐゴシック" charset="0"/>
                <a:cs typeface="ＭＳ Ｐゴシック" charset="0"/>
              </a:rPr>
              <a:t>: performed by some </a:t>
            </a:r>
            <a:r>
              <a:rPr lang="en-US" sz="1600" b="1">
                <a:latin typeface="Verdana" charset="0"/>
                <a:ea typeface="ＭＳ Ｐゴシック" charset="0"/>
                <a:cs typeface="ＭＳ Ｐゴシック" charset="0"/>
              </a:rPr>
              <a:t>Role</a:t>
            </a:r>
            <a:r>
              <a:rPr lang="en-US" sz="1600">
                <a:latin typeface="Verdana" charset="0"/>
                <a:ea typeface="ＭＳ Ｐゴシック" charset="0"/>
                <a:cs typeface="ＭＳ Ｐゴシック" charset="0"/>
              </a:rPr>
              <a:t> to move the process along</a:t>
            </a:r>
          </a:p>
          <a:p>
            <a:r>
              <a:rPr lang="en-US" sz="1600" b="1">
                <a:latin typeface="Verdana" charset="0"/>
                <a:ea typeface="ＭＳ Ｐゴシック" charset="0"/>
                <a:cs typeface="ＭＳ Ｐゴシック" charset="0"/>
              </a:rPr>
              <a:t>Gateway</a:t>
            </a:r>
            <a:r>
              <a:rPr lang="en-US" sz="1600">
                <a:latin typeface="Verdana" charset="0"/>
                <a:ea typeface="ＭＳ Ｐゴシック" charset="0"/>
                <a:cs typeface="ＭＳ Ｐゴシック" charset="0"/>
              </a:rPr>
              <a:t>: different ways to control flow along the process</a:t>
            </a:r>
            <a:endParaRPr lang="en-US" sz="1600" b="1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2531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6019800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  <a:cs typeface="ＭＳ Ｐゴシック" charset="0"/>
              </a:rPr>
              <a:t>A Process Has Instances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533400" y="4114800"/>
            <a:ext cx="8458200" cy="19812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000" i="1">
                <a:latin typeface="Verdana" charset="0"/>
                <a:ea typeface="ＭＳ Ｐゴシック" charset="0"/>
                <a:cs typeface="ＭＳ Ｐゴシック" charset="0"/>
              </a:rPr>
              <a:t>Handle a Product</a:t>
            </a: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 is a Process</a:t>
            </a:r>
          </a:p>
          <a:p>
            <a:pPr>
              <a:lnSpc>
                <a:spcPct val="130000"/>
              </a:lnSpc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It spawns many instances that evolve separately</a:t>
            </a:r>
          </a:p>
          <a:p>
            <a:pPr lvl="1">
              <a:lnSpc>
                <a:spcPct val="130000"/>
              </a:lnSpc>
            </a:pPr>
            <a:r>
              <a:rPr lang="en-US" sz="1800">
                <a:latin typeface="Verdana" charset="0"/>
                <a:ea typeface="ＭＳ Ｐゴシック" charset="0"/>
              </a:rPr>
              <a:t>Each focused on one Product – Draw, Write, Call</a:t>
            </a:r>
          </a:p>
          <a:p>
            <a:pPr lvl="1">
              <a:lnSpc>
                <a:spcPct val="130000"/>
              </a:lnSpc>
            </a:pPr>
            <a:r>
              <a:rPr lang="en-US" sz="1800">
                <a:latin typeface="Verdana" charset="0"/>
                <a:ea typeface="ＭＳ Ｐゴシック" charset="0"/>
              </a:rPr>
              <a:t>Each in its own state – Pre-Launch, Active, Maintain-Only…</a:t>
            </a:r>
          </a:p>
          <a:p>
            <a:pPr>
              <a:lnSpc>
                <a:spcPct val="130000"/>
              </a:lnSpc>
            </a:pPr>
            <a:r>
              <a:rPr lang="en-US" sz="2000">
                <a:latin typeface="Verdana" charset="0"/>
                <a:ea typeface="ＭＳ Ｐゴシック" charset="0"/>
                <a:cs typeface="ＭＳ Ｐゴシック" charset="0"/>
              </a:rPr>
              <a:t>Anything done is performed in process instances</a:t>
            </a:r>
          </a:p>
        </p:txBody>
      </p:sp>
      <p:pic>
        <p:nvPicPr>
          <p:cNvPr id="2355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502920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24000"/>
            <a:ext cx="2514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28800"/>
            <a:ext cx="2514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09800"/>
            <a:ext cx="2514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Down Arrow 13"/>
          <p:cNvSpPr>
            <a:spLocks noChangeArrowheads="1"/>
          </p:cNvSpPr>
          <p:nvPr/>
        </p:nvSpPr>
        <p:spPr bwMode="auto">
          <a:xfrm>
            <a:off x="7772400" y="1676400"/>
            <a:ext cx="228600" cy="461963"/>
          </a:xfrm>
          <a:prstGeom prst="downArrow">
            <a:avLst>
              <a:gd name="adj1" fmla="val 50000"/>
              <a:gd name="adj2" fmla="val 50053"/>
            </a:avLst>
          </a:prstGeom>
          <a:solidFill>
            <a:srgbClr val="FFFF9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Down Arrow 14"/>
          <p:cNvSpPr>
            <a:spLocks noChangeArrowheads="1"/>
          </p:cNvSpPr>
          <p:nvPr/>
        </p:nvSpPr>
        <p:spPr bwMode="auto">
          <a:xfrm>
            <a:off x="6858000" y="1371600"/>
            <a:ext cx="228600" cy="461963"/>
          </a:xfrm>
          <a:prstGeom prst="downArrow">
            <a:avLst>
              <a:gd name="adj1" fmla="val 50000"/>
              <a:gd name="adj2" fmla="val 50053"/>
            </a:avLst>
          </a:prstGeom>
          <a:solidFill>
            <a:srgbClr val="FFFF9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1" name="Down Arrow 15"/>
          <p:cNvSpPr>
            <a:spLocks noChangeArrowheads="1"/>
          </p:cNvSpPr>
          <p:nvPr/>
        </p:nvSpPr>
        <p:spPr bwMode="auto">
          <a:xfrm>
            <a:off x="7696200" y="2667000"/>
            <a:ext cx="228600" cy="461963"/>
          </a:xfrm>
          <a:prstGeom prst="downArrow">
            <a:avLst>
              <a:gd name="adj1" fmla="val 50000"/>
              <a:gd name="adj2" fmla="val 50053"/>
            </a:avLst>
          </a:prstGeom>
          <a:solidFill>
            <a:srgbClr val="FFFF9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153400" y="1524000"/>
            <a:ext cx="6508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>
                <a:latin typeface="+mn-lt"/>
              </a:rPr>
              <a:t>Draw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77238" y="1905000"/>
            <a:ext cx="66040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>
                <a:latin typeface="+mn-lt"/>
              </a:rPr>
              <a:t>Write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77275" y="2286000"/>
            <a:ext cx="51593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>
                <a:latin typeface="+mn-lt"/>
              </a:rPr>
              <a:t>Call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jpm-course">
  <a:themeElements>
    <a:clrScheme name="jpm-course 6">
      <a:dk1>
        <a:srgbClr val="000000"/>
      </a:dk1>
      <a:lt1>
        <a:srgbClr val="FFFFFF"/>
      </a:lt1>
      <a:dk2>
        <a:srgbClr val="0000CC"/>
      </a:dk2>
      <a:lt2>
        <a:srgbClr val="FFFFFF"/>
      </a:lt2>
      <a:accent1>
        <a:srgbClr val="FF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2D2D8A"/>
      </a:accent6>
      <a:hlink>
        <a:srgbClr val="00FFFF"/>
      </a:hlink>
      <a:folHlink>
        <a:srgbClr val="FF0066"/>
      </a:folHlink>
    </a:clrScheme>
    <a:fontScheme name="jpm-cours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jpm-course 1">
        <a:dk1>
          <a:srgbClr val="271A0D"/>
        </a:dk1>
        <a:lt1>
          <a:srgbClr val="EAEAEA"/>
        </a:lt1>
        <a:dk2>
          <a:srgbClr val="336699"/>
        </a:dk2>
        <a:lt2>
          <a:srgbClr val="FFFFCC"/>
        </a:lt2>
        <a:accent1>
          <a:srgbClr val="FF0000"/>
        </a:accent1>
        <a:accent2>
          <a:srgbClr val="333399"/>
        </a:accent2>
        <a:accent3>
          <a:srgbClr val="ADB8CA"/>
        </a:accent3>
        <a:accent4>
          <a:srgbClr val="C8C8C8"/>
        </a:accent4>
        <a:accent5>
          <a:srgbClr val="FFAAAA"/>
        </a:accent5>
        <a:accent6>
          <a:srgbClr val="2D2D8A"/>
        </a:accent6>
        <a:hlink>
          <a:srgbClr val="66FFFF"/>
        </a:hlink>
        <a:folHlink>
          <a:srgbClr val="FF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pm-course 2">
        <a:dk1>
          <a:srgbClr val="000000"/>
        </a:dk1>
        <a:lt1>
          <a:srgbClr val="FFFFFF"/>
        </a:lt1>
        <a:dk2>
          <a:srgbClr val="003366"/>
        </a:dk2>
        <a:lt2>
          <a:srgbClr val="FFFFFF"/>
        </a:lt2>
        <a:accent1>
          <a:srgbClr val="FF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66FFFF"/>
        </a:hlink>
        <a:folHlink>
          <a:srgbClr val="FF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jpm-course 3">
        <a:dk1>
          <a:srgbClr val="000000"/>
        </a:dk1>
        <a:lt1>
          <a:srgbClr val="EAEAEA"/>
        </a:lt1>
        <a:dk2>
          <a:srgbClr val="336699"/>
        </a:dk2>
        <a:lt2>
          <a:srgbClr val="FFFFCC"/>
        </a:lt2>
        <a:accent1>
          <a:srgbClr val="00FF00"/>
        </a:accent1>
        <a:accent2>
          <a:srgbClr val="CC00CC"/>
        </a:accent2>
        <a:accent3>
          <a:srgbClr val="ADB8CA"/>
        </a:accent3>
        <a:accent4>
          <a:srgbClr val="C8C8C8"/>
        </a:accent4>
        <a:accent5>
          <a:srgbClr val="AAFFAA"/>
        </a:accent5>
        <a:accent6>
          <a:srgbClr val="B900B9"/>
        </a:accent6>
        <a:hlink>
          <a:srgbClr val="00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pm-course 4">
        <a:dk1>
          <a:srgbClr val="271A0D"/>
        </a:dk1>
        <a:lt1>
          <a:srgbClr val="EAEAEA"/>
        </a:lt1>
        <a:dk2>
          <a:srgbClr val="3333FF"/>
        </a:dk2>
        <a:lt2>
          <a:srgbClr val="FFFF66"/>
        </a:lt2>
        <a:accent1>
          <a:srgbClr val="FF0000"/>
        </a:accent1>
        <a:accent2>
          <a:srgbClr val="333399"/>
        </a:accent2>
        <a:accent3>
          <a:srgbClr val="ADADFF"/>
        </a:accent3>
        <a:accent4>
          <a:srgbClr val="C8C8C8"/>
        </a:accent4>
        <a:accent5>
          <a:srgbClr val="FFAAAA"/>
        </a:accent5>
        <a:accent6>
          <a:srgbClr val="2D2D8A"/>
        </a:accent6>
        <a:hlink>
          <a:srgbClr val="66FFFF"/>
        </a:hlink>
        <a:folHlink>
          <a:srgbClr val="FF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pm-course 5">
        <a:dk1>
          <a:srgbClr val="000000"/>
        </a:dk1>
        <a:lt1>
          <a:srgbClr val="EAEAEA"/>
        </a:lt1>
        <a:dk2>
          <a:srgbClr val="0000CC"/>
        </a:dk2>
        <a:lt2>
          <a:srgbClr val="FFFF00"/>
        </a:lt2>
        <a:accent1>
          <a:srgbClr val="00FF00"/>
        </a:accent1>
        <a:accent2>
          <a:srgbClr val="CC00CC"/>
        </a:accent2>
        <a:accent3>
          <a:srgbClr val="AAAAE2"/>
        </a:accent3>
        <a:accent4>
          <a:srgbClr val="C8C8C8"/>
        </a:accent4>
        <a:accent5>
          <a:srgbClr val="AAFFAA"/>
        </a:accent5>
        <a:accent6>
          <a:srgbClr val="B900B9"/>
        </a:accent6>
        <a:hlink>
          <a:srgbClr val="00FFFF"/>
        </a:hlink>
        <a:folHlink>
          <a:srgbClr val="FF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jpm-course 6">
        <a:dk1>
          <a:srgbClr val="000000"/>
        </a:dk1>
        <a:lt1>
          <a:srgbClr val="FFFFFF"/>
        </a:lt1>
        <a:dk2>
          <a:srgbClr val="0000CC"/>
        </a:dk2>
        <a:lt2>
          <a:srgbClr val="FFFFFF"/>
        </a:lt2>
        <a:accent1>
          <a:srgbClr val="FF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FFFF"/>
        </a:hlink>
        <a:folHlink>
          <a:srgbClr val="FF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Settings\desmond\Application Data\Microsoft\Templates\jpm-course.pot</Template>
  <TotalTime>29509</TotalTime>
  <Words>1962</Words>
  <Application>Microsoft Macintosh PowerPoint</Application>
  <PresentationFormat>On-screen Show (4:3)</PresentationFormat>
  <Paragraphs>416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jpm-course</vt:lpstr>
      <vt:lpstr>Effective Business Process Modeling</vt:lpstr>
      <vt:lpstr>Introduction</vt:lpstr>
      <vt:lpstr>Outline</vt:lpstr>
      <vt:lpstr>Outline</vt:lpstr>
      <vt:lpstr>Managing Products and Releases</vt:lpstr>
      <vt:lpstr>Preview of Example</vt:lpstr>
      <vt:lpstr>What “Things” do our Processes manage?</vt:lpstr>
      <vt:lpstr>What is in a Process?</vt:lpstr>
      <vt:lpstr>A Process Has Instances</vt:lpstr>
      <vt:lpstr>Where to Place Each Activity and Concern?</vt:lpstr>
      <vt:lpstr>So, We Also Need Co-Ordination Processes</vt:lpstr>
      <vt:lpstr>Processes Interact, Synchronize, Escalate, …</vt:lpstr>
      <vt:lpstr>Process Is Object with Attributes</vt:lpstr>
      <vt:lpstr>Terms in Process / Activity Defined Formally</vt:lpstr>
      <vt:lpstr>Include Human Determined Attributes</vt:lpstr>
      <vt:lpstr>Validate with Scenarios</vt:lpstr>
      <vt:lpstr>Outline</vt:lpstr>
      <vt:lpstr>Process Model does not capture “Why”</vt:lpstr>
      <vt:lpstr>Goals Model : Intent for “Complete” Coverage</vt:lpstr>
      <vt:lpstr>Why Model Goals Precisely?</vt:lpstr>
      <vt:lpstr>Goal Models precisely locate Risks</vt:lpstr>
      <vt:lpstr>Outline</vt:lpstr>
      <vt:lpstr>Two Separate Aspects to Approach</vt:lpstr>
      <vt:lpstr>Goals on the Problem Domain</vt:lpstr>
      <vt:lpstr>Goals “frame” An Architecture</vt:lpstr>
      <vt:lpstr>MAp Viewpoints</vt:lpstr>
      <vt:lpstr>EA : Federated Goals and Alignment</vt:lpstr>
      <vt:lpstr>Outline</vt:lpstr>
      <vt:lpstr>BPMN Pragmatics</vt:lpstr>
      <vt:lpstr>Pragmatics vs. Formal Framework</vt:lpstr>
      <vt:lpstr>Flexible Form and Detail</vt:lpstr>
      <vt:lpstr>Outline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ds</cp:lastModifiedBy>
  <cp:revision>828</cp:revision>
  <cp:lastPrinted>2011-11-16T22:43:42Z</cp:lastPrinted>
  <dcterms:created xsi:type="dcterms:W3CDTF">2010-04-06T14:33:59Z</dcterms:created>
  <dcterms:modified xsi:type="dcterms:W3CDTF">2011-11-26T03:43:37Z</dcterms:modified>
</cp:coreProperties>
</file>